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219456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F2D6"/>
    <a:srgbClr val="008751"/>
    <a:srgbClr val="004C2D"/>
    <a:srgbClr val="001E12"/>
    <a:srgbClr val="60C659"/>
    <a:srgbClr val="AADD9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1710" y="-720"/>
      </p:cViewPr>
      <p:guideLst>
        <p:guide orient="horz" pos="6912"/>
        <p:guide pos="10368"/>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Participants</a:t>
            </a:r>
            <a:r>
              <a:rPr lang="en-US" baseline="0" dirty="0" smtClean="0"/>
              <a:t> Answered “Yes”</a:t>
            </a:r>
          </a:p>
          <a:p>
            <a:pPr>
              <a:defRPr/>
            </a:pPr>
            <a:r>
              <a:rPr lang="en-US" baseline="0" dirty="0" smtClean="0"/>
              <a:t>Before Study</a:t>
            </a:r>
            <a:endParaRPr lang="en-US" dirty="0"/>
          </a:p>
        </c:rich>
      </c:tx>
      <c:layout/>
    </c:title>
    <c:view3D>
      <c:rotX val="30"/>
      <c:perspective val="30"/>
    </c:view3D>
    <c:plotArea>
      <c:layout/>
      <c:pie3DChart>
        <c:varyColors val="1"/>
        <c:ser>
          <c:idx val="0"/>
          <c:order val="0"/>
          <c:tx>
            <c:strRef>
              <c:f>Sheet1!$B$1</c:f>
              <c:strCache>
                <c:ptCount val="1"/>
                <c:pt idx="0">
                  <c:v>Participants Yes Answers</c:v>
                </c:pt>
              </c:strCache>
            </c:strRef>
          </c:tx>
          <c:dPt>
            <c:idx val="0"/>
            <c:spPr>
              <a:solidFill>
                <a:srgbClr val="008751"/>
              </a:solidFill>
            </c:spPr>
          </c:dPt>
          <c:dPt>
            <c:idx val="1"/>
            <c:spPr>
              <a:solidFill>
                <a:srgbClr val="60C659"/>
              </a:solidFill>
            </c:spPr>
          </c:dPt>
          <c:dPt>
            <c:idx val="2"/>
            <c:spPr>
              <a:solidFill>
                <a:schemeClr val="bg1">
                  <a:lumMod val="95000"/>
                </a:schemeClr>
              </a:solidFill>
            </c:spPr>
          </c:dPt>
          <c:dPt>
            <c:idx val="3"/>
            <c:spPr>
              <a:solidFill>
                <a:srgbClr val="AADD96"/>
              </a:solidFill>
            </c:spPr>
          </c:dPt>
          <c:dLbls>
            <c:showPercent val="1"/>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8.2000000000000011</c:v>
                </c:pt>
                <c:pt idx="1">
                  <c:v>3.2</c:v>
                </c:pt>
                <c:pt idx="2">
                  <c:v>1.4</c:v>
                </c:pt>
                <c:pt idx="3">
                  <c:v>1.2</c:v>
                </c:pt>
              </c:numCache>
            </c:numRef>
          </c:val>
        </c:ser>
        <c:dLbls>
          <c:showPercent val="1"/>
        </c:dLbls>
      </c:pie3DChart>
    </c:plotArea>
    <c:legend>
      <c:legendPos val="r"/>
      <c:layout/>
    </c:legend>
    <c:plotVisOnly val="1"/>
    <c:dispBlanksAs val="zero"/>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Participants</a:t>
            </a:r>
            <a:r>
              <a:rPr lang="en-US" baseline="0" dirty="0" smtClean="0"/>
              <a:t> Answered “Yes”</a:t>
            </a:r>
          </a:p>
          <a:p>
            <a:pPr>
              <a:defRPr/>
            </a:pPr>
            <a:r>
              <a:rPr lang="en-US" baseline="0" dirty="0" smtClean="0"/>
              <a:t>After Study</a:t>
            </a:r>
            <a:endParaRPr lang="en-US" dirty="0"/>
          </a:p>
        </c:rich>
      </c:tx>
      <c:layout/>
    </c:title>
    <c:view3D>
      <c:rotX val="30"/>
      <c:perspective val="30"/>
    </c:view3D>
    <c:plotArea>
      <c:layout/>
      <c:pie3DChart>
        <c:varyColors val="1"/>
        <c:ser>
          <c:idx val="0"/>
          <c:order val="0"/>
          <c:tx>
            <c:strRef>
              <c:f>Sheet1!$B$1</c:f>
              <c:strCache>
                <c:ptCount val="1"/>
                <c:pt idx="0">
                  <c:v>Participants Yes Answers</c:v>
                </c:pt>
              </c:strCache>
            </c:strRef>
          </c:tx>
          <c:dPt>
            <c:idx val="0"/>
            <c:spPr>
              <a:solidFill>
                <a:srgbClr val="008751"/>
              </a:solidFill>
            </c:spPr>
          </c:dPt>
          <c:dPt>
            <c:idx val="1"/>
            <c:spPr>
              <a:solidFill>
                <a:srgbClr val="60C659"/>
              </a:solidFill>
            </c:spPr>
          </c:dPt>
          <c:dPt>
            <c:idx val="2"/>
            <c:spPr>
              <a:solidFill>
                <a:schemeClr val="bg1">
                  <a:lumMod val="95000"/>
                </a:schemeClr>
              </a:solidFill>
            </c:spPr>
          </c:dPt>
          <c:dPt>
            <c:idx val="3"/>
            <c:spPr>
              <a:solidFill>
                <a:srgbClr val="AADD96"/>
              </a:solidFill>
            </c:spPr>
          </c:dPt>
          <c:dLbls>
            <c:showPercent val="1"/>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5.3</c:v>
                </c:pt>
                <c:pt idx="1">
                  <c:v>4.8</c:v>
                </c:pt>
                <c:pt idx="2">
                  <c:v>2</c:v>
                </c:pt>
                <c:pt idx="3">
                  <c:v>1.2</c:v>
                </c:pt>
              </c:numCache>
            </c:numRef>
          </c:val>
        </c:ser>
        <c:dLbls>
          <c:showPercent val="1"/>
        </c:dLbls>
      </c:pie3DChart>
    </c:plotArea>
    <c:legend>
      <c:legendPos val="r"/>
      <c:layout/>
    </c:legend>
    <c:plotVisOnly val="1"/>
    <c:dispBlanksAs val="zero"/>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1"/>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478CC4-C964-40A7-A91C-A87388AF3C12}"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 xmlns:p14="http://schemas.microsoft.com/office/powerpoint/2010/main" val="4276928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78CC4-C964-40A7-A91C-A87388AF3C12}"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 xmlns:p14="http://schemas.microsoft.com/office/powerpoint/2010/main" val="3531562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4557179" y="4216400"/>
            <a:ext cx="35553014"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898132" y="4216400"/>
            <a:ext cx="106110407"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78CC4-C964-40A7-A91C-A87388AF3C12}"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 xmlns:p14="http://schemas.microsoft.com/office/powerpoint/2010/main" val="2417760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78CC4-C964-40A7-A91C-A87388AF3C12}"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 xmlns:p14="http://schemas.microsoft.com/office/powerpoint/2010/main" val="269313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484"/>
            <a:ext cx="27980640" cy="4800599"/>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478CC4-C964-40A7-A91C-A87388AF3C12}"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 xmlns:p14="http://schemas.microsoft.com/office/powerpoint/2010/main" val="259258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98132" y="24577041"/>
            <a:ext cx="70831710" cy="69519801"/>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9278482" y="24577041"/>
            <a:ext cx="70831710" cy="69519801"/>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478CC4-C964-40A7-A91C-A87388AF3C12}" type="datetimeFigureOut">
              <a:rPr lang="en-US" smtClean="0"/>
              <a:pPr/>
              <a:t>6/25/2012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 xmlns:p14="http://schemas.microsoft.com/office/powerpoint/2010/main" val="903300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1"/>
            <a:ext cx="2962656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4912362"/>
            <a:ext cx="14544677" cy="2047239"/>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1645920" y="6959601"/>
            <a:ext cx="14544677" cy="12644121"/>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1" y="4912362"/>
            <a:ext cx="14550390" cy="2047239"/>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16722091" y="6959601"/>
            <a:ext cx="14550390" cy="12644121"/>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478CC4-C964-40A7-A91C-A87388AF3C12}" type="datetimeFigureOut">
              <a:rPr lang="en-US" smtClean="0"/>
              <a:pPr/>
              <a:t>6/25/2012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 xmlns:p14="http://schemas.microsoft.com/office/powerpoint/2010/main" val="2996202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478CC4-C964-40A7-A91C-A87388AF3C12}" type="datetimeFigureOut">
              <a:rPr lang="en-US" smtClean="0"/>
              <a:pPr/>
              <a:t>6/25/2012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 xmlns:p14="http://schemas.microsoft.com/office/powerpoint/2010/main" val="3320452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78CC4-C964-40A7-A91C-A87388AF3C12}" type="datetimeFigureOut">
              <a:rPr lang="en-US" smtClean="0"/>
              <a:pPr/>
              <a:t>6/25/2012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 xmlns:p14="http://schemas.microsoft.com/office/powerpoint/2010/main" val="3487145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2870180" y="873763"/>
            <a:ext cx="18402300" cy="18729961"/>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478CC4-C964-40A7-A91C-A87388AF3C12}" type="datetimeFigureOut">
              <a:rPr lang="en-US" smtClean="0"/>
              <a:pPr/>
              <a:t>6/25/2012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 xmlns:p14="http://schemas.microsoft.com/office/powerpoint/2010/main" val="3184229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1"/>
            <a:ext cx="19751040" cy="1813561"/>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6452237" y="17175482"/>
            <a:ext cx="19751040" cy="2575559"/>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478CC4-C964-40A7-A91C-A87388AF3C12}" type="datetimeFigureOut">
              <a:rPr lang="en-US" smtClean="0"/>
              <a:pPr/>
              <a:t>6/25/2012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 xmlns:p14="http://schemas.microsoft.com/office/powerpoint/2010/main" val="1118111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3"/>
            <a:ext cx="29626560" cy="14483081"/>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1"/>
            <a:ext cx="7680960" cy="11684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98478CC4-C964-40A7-A91C-A87388AF3C12}" type="datetimeFigureOut">
              <a:rPr lang="en-US" smtClean="0"/>
              <a:pPr/>
              <a:t>6/25/2012</a:t>
            </a:fld>
            <a:endParaRPr lang="en-US"/>
          </a:p>
        </p:txBody>
      </p:sp>
      <p:sp>
        <p:nvSpPr>
          <p:cNvPr id="5" name="Footer Placeholder 4"/>
          <p:cNvSpPr>
            <a:spLocks noGrp="1"/>
          </p:cNvSpPr>
          <p:nvPr>
            <p:ph type="ftr" sz="quarter" idx="3"/>
          </p:nvPr>
        </p:nvSpPr>
        <p:spPr>
          <a:xfrm>
            <a:off x="11247120" y="20340321"/>
            <a:ext cx="10424160" cy="11684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1"/>
            <a:ext cx="7680960" cy="11684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39D8EE56-1986-45DD-B155-890AA704C8C5}" type="slidenum">
              <a:rPr lang="en-US" smtClean="0"/>
              <a:pPr/>
              <a:t>‹#›</a:t>
            </a:fld>
            <a:endParaRPr lang="en-US"/>
          </a:p>
        </p:txBody>
      </p:sp>
    </p:spTree>
    <p:extLst>
      <p:ext uri="{BB962C8B-B14F-4D97-AF65-F5344CB8AC3E}">
        <p14:creationId xmlns="" xmlns:p14="http://schemas.microsoft.com/office/powerpoint/2010/main" val="1604790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Rectangle 179"/>
          <p:cNvSpPr/>
          <p:nvPr/>
        </p:nvSpPr>
        <p:spPr>
          <a:xfrm>
            <a:off x="0" y="0"/>
            <a:ext cx="32918399" cy="219456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1" name="Picture 180"/>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314179" y="-2566929"/>
            <a:ext cx="3592303" cy="2257701"/>
          </a:xfrm>
          <a:prstGeom prst="rect">
            <a:avLst/>
          </a:prstGeom>
        </p:spPr>
      </p:pic>
      <p:pic>
        <p:nvPicPr>
          <p:cNvPr id="182" name="Picture 18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64848" y="-1628427"/>
            <a:ext cx="4615077" cy="1374561"/>
          </a:xfrm>
          <a:prstGeom prst="rect">
            <a:avLst/>
          </a:prstGeom>
        </p:spPr>
      </p:pic>
      <p:grpSp>
        <p:nvGrpSpPr>
          <p:cNvPr id="183" name="Group 182"/>
          <p:cNvGrpSpPr/>
          <p:nvPr/>
        </p:nvGrpSpPr>
        <p:grpSpPr>
          <a:xfrm>
            <a:off x="0" y="0"/>
            <a:ext cx="32918399" cy="3463396"/>
            <a:chOff x="-1" y="-57151"/>
            <a:chExt cx="29337001" cy="3463396"/>
          </a:xfrm>
        </p:grpSpPr>
        <p:sp>
          <p:nvSpPr>
            <p:cNvPr id="184" name="Rectangle 183"/>
            <p:cNvSpPr/>
            <p:nvPr/>
          </p:nvSpPr>
          <p:spPr>
            <a:xfrm>
              <a:off x="-1" y="-57151"/>
              <a:ext cx="29337001" cy="3463396"/>
            </a:xfrm>
            <a:prstGeom prst="rect">
              <a:avLst/>
            </a:prstGeom>
            <a:gradFill flip="none" rotWithShape="1">
              <a:gsLst>
                <a:gs pos="0">
                  <a:srgbClr val="DEF2D6"/>
                </a:gs>
                <a:gs pos="100000">
                  <a:srgbClr val="AADD96"/>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20"/>
            <p:cNvSpPr/>
            <p:nvPr/>
          </p:nvSpPr>
          <p:spPr>
            <a:xfrm>
              <a:off x="-1" y="-57151"/>
              <a:ext cx="29337001" cy="3463396"/>
            </a:xfrm>
            <a:custGeom>
              <a:avLst/>
              <a:gdLst>
                <a:gd name="connsiteX0" fmla="*/ 0 w 43891200"/>
                <a:gd name="connsiteY0" fmla="*/ 0 h 5181600"/>
                <a:gd name="connsiteX1" fmla="*/ 43891200 w 43891200"/>
                <a:gd name="connsiteY1" fmla="*/ 0 h 5181600"/>
                <a:gd name="connsiteX2" fmla="*/ 43891200 w 43891200"/>
                <a:gd name="connsiteY2" fmla="*/ 5181600 h 5181600"/>
                <a:gd name="connsiteX3" fmla="*/ 0 w 43891200"/>
                <a:gd name="connsiteY3" fmla="*/ 5181600 h 5181600"/>
                <a:gd name="connsiteX4" fmla="*/ 0 w 43891200"/>
                <a:gd name="connsiteY4" fmla="*/ 0 h 5181600"/>
                <a:gd name="connsiteX0" fmla="*/ 0 w 43939327"/>
                <a:gd name="connsiteY0" fmla="*/ 5101389 h 5181600"/>
                <a:gd name="connsiteX1" fmla="*/ 43939327 w 43939327"/>
                <a:gd name="connsiteY1" fmla="*/ 0 h 5181600"/>
                <a:gd name="connsiteX2" fmla="*/ 43939327 w 43939327"/>
                <a:gd name="connsiteY2" fmla="*/ 5181600 h 5181600"/>
                <a:gd name="connsiteX3" fmla="*/ 48127 w 43939327"/>
                <a:gd name="connsiteY3" fmla="*/ 5181600 h 5181600"/>
                <a:gd name="connsiteX4" fmla="*/ 0 w 43939327"/>
                <a:gd name="connsiteY4" fmla="*/ 5101389 h 5181600"/>
                <a:gd name="connsiteX0" fmla="*/ 0 w 43939327"/>
                <a:gd name="connsiteY0" fmla="*/ 5101389 h 5181600"/>
                <a:gd name="connsiteX1" fmla="*/ 43939327 w 43939327"/>
                <a:gd name="connsiteY1" fmla="*/ 0 h 5181600"/>
                <a:gd name="connsiteX2" fmla="*/ 43939327 w 43939327"/>
                <a:gd name="connsiteY2" fmla="*/ 5181600 h 5181600"/>
                <a:gd name="connsiteX3" fmla="*/ 48127 w 43939327"/>
                <a:gd name="connsiteY3" fmla="*/ 5181600 h 5181600"/>
                <a:gd name="connsiteX4" fmla="*/ 0 w 43939327"/>
                <a:gd name="connsiteY4" fmla="*/ 5101389 h 5181600"/>
                <a:gd name="connsiteX0" fmla="*/ 0 w 43899413"/>
                <a:gd name="connsiteY0" fmla="*/ 5184846 h 5184846"/>
                <a:gd name="connsiteX1" fmla="*/ 43899413 w 43899413"/>
                <a:gd name="connsiteY1" fmla="*/ 0 h 5184846"/>
                <a:gd name="connsiteX2" fmla="*/ 43899413 w 43899413"/>
                <a:gd name="connsiteY2" fmla="*/ 5181600 h 5184846"/>
                <a:gd name="connsiteX3" fmla="*/ 8213 w 43899413"/>
                <a:gd name="connsiteY3" fmla="*/ 5181600 h 5184846"/>
                <a:gd name="connsiteX4" fmla="*/ 0 w 43899413"/>
                <a:gd name="connsiteY4" fmla="*/ 5184846 h 5184846"/>
                <a:gd name="connsiteX0" fmla="*/ 0 w 43891200"/>
                <a:gd name="connsiteY0" fmla="*/ 5181600 h 5181600"/>
                <a:gd name="connsiteX1" fmla="*/ 43891200 w 43891200"/>
                <a:gd name="connsiteY1" fmla="*/ 0 h 5181600"/>
                <a:gd name="connsiteX2" fmla="*/ 43891200 w 43891200"/>
                <a:gd name="connsiteY2" fmla="*/ 5181600 h 5181600"/>
                <a:gd name="connsiteX3" fmla="*/ 0 w 43891200"/>
                <a:gd name="connsiteY3" fmla="*/ 5181600 h 5181600"/>
                <a:gd name="connsiteX0" fmla="*/ 0 w 43891200"/>
                <a:gd name="connsiteY0" fmla="*/ 5181600 h 5181600"/>
                <a:gd name="connsiteX1" fmla="*/ 43891200 w 43891200"/>
                <a:gd name="connsiteY1" fmla="*/ 0 h 5181600"/>
                <a:gd name="connsiteX2" fmla="*/ 43891200 w 43891200"/>
                <a:gd name="connsiteY2" fmla="*/ 5181600 h 5181600"/>
                <a:gd name="connsiteX3" fmla="*/ 0 w 43891200"/>
                <a:gd name="connsiteY3" fmla="*/ 5181600 h 5181600"/>
                <a:gd name="connsiteX0" fmla="*/ 0 w 43891200"/>
                <a:gd name="connsiteY0" fmla="*/ 5181600 h 5181600"/>
                <a:gd name="connsiteX1" fmla="*/ 43891200 w 43891200"/>
                <a:gd name="connsiteY1" fmla="*/ 0 h 5181600"/>
                <a:gd name="connsiteX2" fmla="*/ 43891200 w 43891200"/>
                <a:gd name="connsiteY2" fmla="*/ 5181600 h 5181600"/>
                <a:gd name="connsiteX3" fmla="*/ 0 w 43891200"/>
                <a:gd name="connsiteY3" fmla="*/ 5181600 h 5181600"/>
                <a:gd name="connsiteX0" fmla="*/ 0 w 43891200"/>
                <a:gd name="connsiteY0" fmla="*/ 5181600 h 5181600"/>
                <a:gd name="connsiteX1" fmla="*/ 43891200 w 43891200"/>
                <a:gd name="connsiteY1" fmla="*/ 0 h 5181600"/>
                <a:gd name="connsiteX2" fmla="*/ 43891200 w 43891200"/>
                <a:gd name="connsiteY2" fmla="*/ 5181600 h 5181600"/>
                <a:gd name="connsiteX3" fmla="*/ 0 w 43891200"/>
                <a:gd name="connsiteY3" fmla="*/ 5181600 h 5181600"/>
              </a:gdLst>
              <a:ahLst/>
              <a:cxnLst>
                <a:cxn ang="0">
                  <a:pos x="connsiteX0" y="connsiteY0"/>
                </a:cxn>
                <a:cxn ang="0">
                  <a:pos x="connsiteX1" y="connsiteY1"/>
                </a:cxn>
                <a:cxn ang="0">
                  <a:pos x="connsiteX2" y="connsiteY2"/>
                </a:cxn>
                <a:cxn ang="0">
                  <a:pos x="connsiteX3" y="connsiteY3"/>
                </a:cxn>
              </a:cxnLst>
              <a:rect l="l" t="t" r="r" b="b"/>
              <a:pathLst>
                <a:path w="43891200" h="5181600">
                  <a:moveTo>
                    <a:pt x="0" y="5181600"/>
                  </a:moveTo>
                  <a:cubicBezTo>
                    <a:pt x="8288594" y="-1855020"/>
                    <a:pt x="35514117" y="1697704"/>
                    <a:pt x="43891200" y="0"/>
                  </a:cubicBezTo>
                  <a:lnTo>
                    <a:pt x="43891200" y="5181600"/>
                  </a:lnTo>
                  <a:lnTo>
                    <a:pt x="0" y="5181600"/>
                  </a:lnTo>
                  <a:close/>
                </a:path>
              </a:pathLst>
            </a:custGeom>
            <a:solidFill>
              <a:srgbClr val="DEF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6" name="Picture 18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4661" y="-57152"/>
            <a:ext cx="7898739" cy="2352571"/>
          </a:xfrm>
          <a:prstGeom prst="rect">
            <a:avLst/>
          </a:prstGeom>
        </p:spPr>
      </p:pic>
      <p:sp>
        <p:nvSpPr>
          <p:cNvPr id="187" name="TextBox 186"/>
          <p:cNvSpPr txBox="1"/>
          <p:nvPr/>
        </p:nvSpPr>
        <p:spPr>
          <a:xfrm>
            <a:off x="26545730" y="355681"/>
            <a:ext cx="5977843" cy="1569660"/>
          </a:xfrm>
          <a:prstGeom prst="rect">
            <a:avLst/>
          </a:prstGeom>
          <a:noFill/>
        </p:spPr>
        <p:txBody>
          <a:bodyPr wrap="square" rtlCol="0">
            <a:spAutoFit/>
          </a:bodyPr>
          <a:lstStyle/>
          <a:p>
            <a:pPr algn="ctr"/>
            <a:r>
              <a:rPr lang="en-US" sz="3200" dirty="0" smtClean="0"/>
              <a:t>Author Name</a:t>
            </a:r>
          </a:p>
          <a:p>
            <a:pPr algn="ctr"/>
            <a:r>
              <a:rPr lang="en-US" sz="3200" dirty="0" smtClean="0"/>
              <a:t>Roosevelt University</a:t>
            </a:r>
          </a:p>
          <a:p>
            <a:pPr algn="ctr"/>
            <a:r>
              <a:rPr lang="en-US" sz="3200" dirty="0" smtClean="0"/>
              <a:t>authoremail@email.com</a:t>
            </a:r>
            <a:endParaRPr lang="en-US" sz="3200" dirty="0"/>
          </a:p>
        </p:txBody>
      </p:sp>
      <p:sp>
        <p:nvSpPr>
          <p:cNvPr id="188" name="TextBox 187"/>
          <p:cNvSpPr txBox="1"/>
          <p:nvPr/>
        </p:nvSpPr>
        <p:spPr>
          <a:xfrm>
            <a:off x="16230600" y="350308"/>
            <a:ext cx="5977843" cy="1569660"/>
          </a:xfrm>
          <a:prstGeom prst="rect">
            <a:avLst/>
          </a:prstGeom>
          <a:noFill/>
        </p:spPr>
        <p:txBody>
          <a:bodyPr wrap="square" rtlCol="0">
            <a:spAutoFit/>
          </a:bodyPr>
          <a:lstStyle/>
          <a:p>
            <a:pPr algn="ctr"/>
            <a:r>
              <a:rPr lang="en-US" sz="3200" dirty="0" smtClean="0"/>
              <a:t>Author Name</a:t>
            </a:r>
          </a:p>
          <a:p>
            <a:pPr algn="ctr"/>
            <a:r>
              <a:rPr lang="en-US" sz="3200" dirty="0" smtClean="0"/>
              <a:t>Roosevelt University</a:t>
            </a:r>
          </a:p>
          <a:p>
            <a:pPr algn="ctr"/>
            <a:r>
              <a:rPr lang="en-US" sz="3200" dirty="0" smtClean="0"/>
              <a:t>authoremail@email.com</a:t>
            </a:r>
            <a:endParaRPr lang="en-US" sz="3200" dirty="0"/>
          </a:p>
        </p:txBody>
      </p:sp>
      <p:sp>
        <p:nvSpPr>
          <p:cNvPr id="189" name="TextBox 188"/>
          <p:cNvSpPr txBox="1"/>
          <p:nvPr/>
        </p:nvSpPr>
        <p:spPr>
          <a:xfrm>
            <a:off x="21559332" y="350308"/>
            <a:ext cx="5977843" cy="1569660"/>
          </a:xfrm>
          <a:prstGeom prst="rect">
            <a:avLst/>
          </a:prstGeom>
          <a:noFill/>
        </p:spPr>
        <p:txBody>
          <a:bodyPr wrap="square" rtlCol="0">
            <a:spAutoFit/>
          </a:bodyPr>
          <a:lstStyle/>
          <a:p>
            <a:pPr algn="ctr"/>
            <a:r>
              <a:rPr lang="en-US" sz="3200" dirty="0" smtClean="0"/>
              <a:t>Author Name</a:t>
            </a:r>
          </a:p>
          <a:p>
            <a:pPr algn="ctr"/>
            <a:r>
              <a:rPr lang="en-US" sz="3200" dirty="0" smtClean="0"/>
              <a:t>Roosevelt University</a:t>
            </a:r>
          </a:p>
          <a:p>
            <a:pPr algn="ctr"/>
            <a:r>
              <a:rPr lang="en-US" sz="3200" dirty="0" smtClean="0"/>
              <a:t>authoremail@email.com</a:t>
            </a:r>
            <a:endParaRPr lang="en-US" sz="3200" dirty="0"/>
          </a:p>
        </p:txBody>
      </p:sp>
      <p:sp>
        <p:nvSpPr>
          <p:cNvPr id="190" name="TextBox 189"/>
          <p:cNvSpPr txBox="1"/>
          <p:nvPr/>
        </p:nvSpPr>
        <p:spPr>
          <a:xfrm>
            <a:off x="7953507" y="2187972"/>
            <a:ext cx="17011386" cy="1107996"/>
          </a:xfrm>
          <a:prstGeom prst="rect">
            <a:avLst/>
          </a:prstGeom>
          <a:noFill/>
        </p:spPr>
        <p:txBody>
          <a:bodyPr wrap="square" rtlCol="0">
            <a:spAutoFit/>
          </a:bodyPr>
          <a:lstStyle/>
          <a:p>
            <a:pPr algn="ctr"/>
            <a:r>
              <a:rPr lang="en-US" sz="6600" dirty="0" smtClean="0">
                <a:effectLst>
                  <a:outerShdw blurRad="38100" dist="38100" dir="2700000" algn="tl">
                    <a:srgbClr val="000000">
                      <a:alpha val="43137"/>
                    </a:srgbClr>
                  </a:outerShdw>
                </a:effectLst>
              </a:rPr>
              <a:t>Your Poster Title Goes Here</a:t>
            </a:r>
            <a:endParaRPr lang="en-US" sz="6600" dirty="0">
              <a:effectLst>
                <a:outerShdw blurRad="38100" dist="38100" dir="2700000" algn="tl">
                  <a:srgbClr val="000000">
                    <a:alpha val="43137"/>
                  </a:srgbClr>
                </a:outerShdw>
              </a:effectLst>
            </a:endParaRPr>
          </a:p>
        </p:txBody>
      </p:sp>
      <p:sp>
        <p:nvSpPr>
          <p:cNvPr id="191" name="TextBox 190"/>
          <p:cNvSpPr txBox="1"/>
          <p:nvPr/>
        </p:nvSpPr>
        <p:spPr>
          <a:xfrm>
            <a:off x="8487742" y="13928479"/>
            <a:ext cx="5915091" cy="473153"/>
          </a:xfrm>
          <a:prstGeom prst="rect">
            <a:avLst/>
          </a:prstGeom>
          <a:noFill/>
        </p:spPr>
        <p:txBody>
          <a:bodyPr wrap="square" rtlCol="0">
            <a:spAutoFit/>
          </a:bodyPr>
          <a:lstStyle/>
          <a:p>
            <a:pPr lvl="0"/>
            <a:r>
              <a:rPr lang="en-US" sz="4000" b="1" dirty="0" smtClean="0">
                <a:solidFill>
                  <a:srgbClr val="008751"/>
                </a:solidFill>
                <a:latin typeface="+mj-lt"/>
                <a:cs typeface="Times New Roman" pitchFamily="18" charset="0"/>
              </a:rPr>
              <a:t>Participants</a:t>
            </a:r>
            <a:endParaRPr lang="en-US" sz="4000" b="1" dirty="0">
              <a:solidFill>
                <a:srgbClr val="008751"/>
              </a:solidFill>
              <a:latin typeface="+mj-lt"/>
              <a:cs typeface="Times New Roman" pitchFamily="18" charset="0"/>
            </a:endParaRPr>
          </a:p>
        </p:txBody>
      </p:sp>
      <p:grpSp>
        <p:nvGrpSpPr>
          <p:cNvPr id="192" name="Group 191"/>
          <p:cNvGrpSpPr/>
          <p:nvPr/>
        </p:nvGrpSpPr>
        <p:grpSpPr>
          <a:xfrm>
            <a:off x="330564" y="3864636"/>
            <a:ext cx="28168236" cy="17520708"/>
            <a:chOff x="1071825" y="6216460"/>
            <a:chExt cx="34930080" cy="25558939"/>
          </a:xfrm>
        </p:grpSpPr>
        <p:sp>
          <p:nvSpPr>
            <p:cNvPr id="193" name="Rectangle 192"/>
            <p:cNvSpPr/>
            <p:nvPr/>
          </p:nvSpPr>
          <p:spPr>
            <a:xfrm flipH="1">
              <a:off x="1071825" y="6216460"/>
              <a:ext cx="34930080" cy="25558939"/>
            </a:xfrm>
            <a:prstGeom prst="rect">
              <a:avLst/>
            </a:prstGeom>
            <a:gradFill flip="none" rotWithShape="1">
              <a:gsLst>
                <a:gs pos="0">
                  <a:srgbClr val="DEF2D6"/>
                </a:gs>
                <a:gs pos="100000">
                  <a:srgbClr val="AADD96"/>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20"/>
            <p:cNvSpPr/>
            <p:nvPr/>
          </p:nvSpPr>
          <p:spPr>
            <a:xfrm flipH="1">
              <a:off x="1071825" y="6216460"/>
              <a:ext cx="34930080" cy="25558939"/>
            </a:xfrm>
            <a:custGeom>
              <a:avLst/>
              <a:gdLst>
                <a:gd name="connsiteX0" fmla="*/ 0 w 43891200"/>
                <a:gd name="connsiteY0" fmla="*/ 0 h 5181600"/>
                <a:gd name="connsiteX1" fmla="*/ 43891200 w 43891200"/>
                <a:gd name="connsiteY1" fmla="*/ 0 h 5181600"/>
                <a:gd name="connsiteX2" fmla="*/ 43891200 w 43891200"/>
                <a:gd name="connsiteY2" fmla="*/ 5181600 h 5181600"/>
                <a:gd name="connsiteX3" fmla="*/ 0 w 43891200"/>
                <a:gd name="connsiteY3" fmla="*/ 5181600 h 5181600"/>
                <a:gd name="connsiteX4" fmla="*/ 0 w 43891200"/>
                <a:gd name="connsiteY4" fmla="*/ 0 h 5181600"/>
                <a:gd name="connsiteX0" fmla="*/ 0 w 43939327"/>
                <a:gd name="connsiteY0" fmla="*/ 5101389 h 5181600"/>
                <a:gd name="connsiteX1" fmla="*/ 43939327 w 43939327"/>
                <a:gd name="connsiteY1" fmla="*/ 0 h 5181600"/>
                <a:gd name="connsiteX2" fmla="*/ 43939327 w 43939327"/>
                <a:gd name="connsiteY2" fmla="*/ 5181600 h 5181600"/>
                <a:gd name="connsiteX3" fmla="*/ 48127 w 43939327"/>
                <a:gd name="connsiteY3" fmla="*/ 5181600 h 5181600"/>
                <a:gd name="connsiteX4" fmla="*/ 0 w 43939327"/>
                <a:gd name="connsiteY4" fmla="*/ 5101389 h 5181600"/>
                <a:gd name="connsiteX0" fmla="*/ 0 w 43939327"/>
                <a:gd name="connsiteY0" fmla="*/ 5101389 h 5181600"/>
                <a:gd name="connsiteX1" fmla="*/ 43939327 w 43939327"/>
                <a:gd name="connsiteY1" fmla="*/ 0 h 5181600"/>
                <a:gd name="connsiteX2" fmla="*/ 43939327 w 43939327"/>
                <a:gd name="connsiteY2" fmla="*/ 5181600 h 5181600"/>
                <a:gd name="connsiteX3" fmla="*/ 48127 w 43939327"/>
                <a:gd name="connsiteY3" fmla="*/ 5181600 h 5181600"/>
                <a:gd name="connsiteX4" fmla="*/ 0 w 43939327"/>
                <a:gd name="connsiteY4" fmla="*/ 5101389 h 5181600"/>
                <a:gd name="connsiteX0" fmla="*/ 0 w 43899413"/>
                <a:gd name="connsiteY0" fmla="*/ 5184846 h 5184846"/>
                <a:gd name="connsiteX1" fmla="*/ 43899413 w 43899413"/>
                <a:gd name="connsiteY1" fmla="*/ 0 h 5184846"/>
                <a:gd name="connsiteX2" fmla="*/ 43899413 w 43899413"/>
                <a:gd name="connsiteY2" fmla="*/ 5181600 h 5184846"/>
                <a:gd name="connsiteX3" fmla="*/ 8213 w 43899413"/>
                <a:gd name="connsiteY3" fmla="*/ 5181600 h 5184846"/>
                <a:gd name="connsiteX4" fmla="*/ 0 w 43899413"/>
                <a:gd name="connsiteY4" fmla="*/ 5184846 h 5184846"/>
                <a:gd name="connsiteX0" fmla="*/ 0 w 43891200"/>
                <a:gd name="connsiteY0" fmla="*/ 5181600 h 5181600"/>
                <a:gd name="connsiteX1" fmla="*/ 43891200 w 43891200"/>
                <a:gd name="connsiteY1" fmla="*/ 0 h 5181600"/>
                <a:gd name="connsiteX2" fmla="*/ 43891200 w 43891200"/>
                <a:gd name="connsiteY2" fmla="*/ 5181600 h 5181600"/>
                <a:gd name="connsiteX3" fmla="*/ 0 w 43891200"/>
                <a:gd name="connsiteY3" fmla="*/ 5181600 h 5181600"/>
                <a:gd name="connsiteX0" fmla="*/ 0 w 43891200"/>
                <a:gd name="connsiteY0" fmla="*/ 5181600 h 5181600"/>
                <a:gd name="connsiteX1" fmla="*/ 43891200 w 43891200"/>
                <a:gd name="connsiteY1" fmla="*/ 0 h 5181600"/>
                <a:gd name="connsiteX2" fmla="*/ 43891200 w 43891200"/>
                <a:gd name="connsiteY2" fmla="*/ 5181600 h 5181600"/>
                <a:gd name="connsiteX3" fmla="*/ 0 w 43891200"/>
                <a:gd name="connsiteY3" fmla="*/ 5181600 h 5181600"/>
                <a:gd name="connsiteX0" fmla="*/ 0 w 43891200"/>
                <a:gd name="connsiteY0" fmla="*/ 5181600 h 5181600"/>
                <a:gd name="connsiteX1" fmla="*/ 43891200 w 43891200"/>
                <a:gd name="connsiteY1" fmla="*/ 0 h 5181600"/>
                <a:gd name="connsiteX2" fmla="*/ 43891200 w 43891200"/>
                <a:gd name="connsiteY2" fmla="*/ 5181600 h 5181600"/>
                <a:gd name="connsiteX3" fmla="*/ 0 w 43891200"/>
                <a:gd name="connsiteY3" fmla="*/ 5181600 h 5181600"/>
                <a:gd name="connsiteX0" fmla="*/ 0 w 43891200"/>
                <a:gd name="connsiteY0" fmla="*/ 5181600 h 5181600"/>
                <a:gd name="connsiteX1" fmla="*/ 43891200 w 43891200"/>
                <a:gd name="connsiteY1" fmla="*/ 0 h 5181600"/>
                <a:gd name="connsiteX2" fmla="*/ 43891200 w 43891200"/>
                <a:gd name="connsiteY2" fmla="*/ 5181600 h 5181600"/>
                <a:gd name="connsiteX3" fmla="*/ 0 w 43891200"/>
                <a:gd name="connsiteY3" fmla="*/ 5181600 h 5181600"/>
              </a:gdLst>
              <a:ahLst/>
              <a:cxnLst>
                <a:cxn ang="0">
                  <a:pos x="connsiteX0" y="connsiteY0"/>
                </a:cxn>
                <a:cxn ang="0">
                  <a:pos x="connsiteX1" y="connsiteY1"/>
                </a:cxn>
                <a:cxn ang="0">
                  <a:pos x="connsiteX2" y="connsiteY2"/>
                </a:cxn>
                <a:cxn ang="0">
                  <a:pos x="connsiteX3" y="connsiteY3"/>
                </a:cxn>
              </a:cxnLst>
              <a:rect l="l" t="t" r="r" b="b"/>
              <a:pathLst>
                <a:path w="43891200" h="5181600">
                  <a:moveTo>
                    <a:pt x="0" y="5181600"/>
                  </a:moveTo>
                  <a:cubicBezTo>
                    <a:pt x="8288594" y="-1855020"/>
                    <a:pt x="35514117" y="1697704"/>
                    <a:pt x="43891200" y="0"/>
                  </a:cubicBezTo>
                  <a:lnTo>
                    <a:pt x="43891200" y="5181600"/>
                  </a:lnTo>
                  <a:lnTo>
                    <a:pt x="0" y="5181600"/>
                  </a:lnTo>
                  <a:close/>
                </a:path>
              </a:pathLst>
            </a:custGeom>
            <a:solidFill>
              <a:srgbClr val="DEF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6" name="TextBox 195"/>
          <p:cNvSpPr txBox="1"/>
          <p:nvPr/>
        </p:nvSpPr>
        <p:spPr>
          <a:xfrm>
            <a:off x="990600" y="4507274"/>
            <a:ext cx="5892455" cy="769441"/>
          </a:xfrm>
          <a:prstGeom prst="rect">
            <a:avLst/>
          </a:prstGeom>
          <a:solidFill>
            <a:schemeClr val="bg1"/>
          </a:solidFill>
        </p:spPr>
        <p:txBody>
          <a:bodyPr wrap="square" rtlCol="0">
            <a:spAutoFit/>
          </a:bodyPr>
          <a:lstStyle/>
          <a:p>
            <a:r>
              <a:rPr lang="en-US" sz="4400" dirty="0" smtClean="0">
                <a:effectLst>
                  <a:outerShdw blurRad="38100" dist="38100" dir="2700000" algn="tl">
                    <a:srgbClr val="000000">
                      <a:alpha val="43137"/>
                    </a:srgbClr>
                  </a:outerShdw>
                </a:effectLst>
              </a:rPr>
              <a:t>Introduction</a:t>
            </a:r>
            <a:endParaRPr lang="en-US" sz="4400" dirty="0">
              <a:effectLst>
                <a:outerShdw blurRad="38100" dist="38100" dir="2700000" algn="tl">
                  <a:srgbClr val="000000">
                    <a:alpha val="43137"/>
                  </a:srgbClr>
                </a:outerShdw>
              </a:effectLst>
            </a:endParaRPr>
          </a:p>
        </p:txBody>
      </p:sp>
      <p:sp>
        <p:nvSpPr>
          <p:cNvPr id="197" name="TextBox 196"/>
          <p:cNvSpPr txBox="1"/>
          <p:nvPr/>
        </p:nvSpPr>
        <p:spPr>
          <a:xfrm>
            <a:off x="990600" y="11506200"/>
            <a:ext cx="5892455" cy="769441"/>
          </a:xfrm>
          <a:prstGeom prst="rect">
            <a:avLst/>
          </a:prstGeom>
          <a:solidFill>
            <a:schemeClr val="bg1"/>
          </a:solidFill>
        </p:spPr>
        <p:txBody>
          <a:bodyPr wrap="square" rtlCol="0">
            <a:spAutoFit/>
          </a:bodyPr>
          <a:lstStyle/>
          <a:p>
            <a:r>
              <a:rPr lang="en-US" sz="4400" dirty="0" smtClean="0">
                <a:effectLst>
                  <a:outerShdw blurRad="38100" dist="38100" dir="2700000" algn="tl">
                    <a:srgbClr val="000000">
                      <a:alpha val="43137"/>
                    </a:srgbClr>
                  </a:outerShdw>
                </a:effectLst>
              </a:rPr>
              <a:t>Methods</a:t>
            </a:r>
            <a:endParaRPr lang="en-US" sz="4400" dirty="0">
              <a:effectLst>
                <a:outerShdw blurRad="38100" dist="38100" dir="2700000" algn="tl">
                  <a:srgbClr val="000000">
                    <a:alpha val="43137"/>
                  </a:srgbClr>
                </a:outerShdw>
              </a:effectLst>
            </a:endParaRPr>
          </a:p>
        </p:txBody>
      </p:sp>
      <p:sp>
        <p:nvSpPr>
          <p:cNvPr id="198" name="TextBox 197"/>
          <p:cNvSpPr txBox="1"/>
          <p:nvPr/>
        </p:nvSpPr>
        <p:spPr>
          <a:xfrm>
            <a:off x="8610600" y="4507274"/>
            <a:ext cx="5892455" cy="769441"/>
          </a:xfrm>
          <a:prstGeom prst="rect">
            <a:avLst/>
          </a:prstGeom>
          <a:solidFill>
            <a:schemeClr val="bg1"/>
          </a:solidFill>
        </p:spPr>
        <p:txBody>
          <a:bodyPr wrap="square" rtlCol="0">
            <a:spAutoFit/>
          </a:bodyPr>
          <a:lstStyle/>
          <a:p>
            <a:r>
              <a:rPr lang="en-US" sz="4400" dirty="0" smtClean="0">
                <a:effectLst>
                  <a:outerShdw blurRad="38100" dist="38100" dir="2700000" algn="tl">
                    <a:srgbClr val="000000">
                      <a:alpha val="43137"/>
                    </a:srgbClr>
                  </a:outerShdw>
                </a:effectLst>
              </a:rPr>
              <a:t>Hypotheses</a:t>
            </a:r>
            <a:endParaRPr lang="en-US" sz="4400" dirty="0">
              <a:effectLst>
                <a:outerShdw blurRad="38100" dist="38100" dir="2700000" algn="tl">
                  <a:srgbClr val="000000">
                    <a:alpha val="43137"/>
                  </a:srgbClr>
                </a:outerShdw>
              </a:effectLst>
            </a:endParaRPr>
          </a:p>
        </p:txBody>
      </p:sp>
      <p:sp>
        <p:nvSpPr>
          <p:cNvPr id="201" name="TextBox 200"/>
          <p:cNvSpPr txBox="1"/>
          <p:nvPr/>
        </p:nvSpPr>
        <p:spPr>
          <a:xfrm>
            <a:off x="990600" y="5715000"/>
            <a:ext cx="6553200" cy="5693866"/>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prstClr val="black"/>
              </a:solidFill>
              <a:latin typeface="+mj-lt"/>
              <a:cs typeface="Times New Roman" pitchFamily="18" charset="0"/>
            </a:endParaRPr>
          </a:p>
          <a:p>
            <a:pPr lvl="0"/>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prstClr val="black"/>
              </a:solidFill>
              <a:latin typeface="+mj-lt"/>
              <a:cs typeface="Times New Roman" pitchFamily="18" charset="0"/>
            </a:endParaRPr>
          </a:p>
          <a:p>
            <a:endParaRPr lang="en-US" sz="2800" dirty="0">
              <a:latin typeface="+mj-lt"/>
              <a:cs typeface="Times New Roman" pitchFamily="18" charset="0"/>
            </a:endParaRPr>
          </a:p>
        </p:txBody>
      </p:sp>
      <p:sp>
        <p:nvSpPr>
          <p:cNvPr id="202" name="TextBox 201"/>
          <p:cNvSpPr txBox="1"/>
          <p:nvPr/>
        </p:nvSpPr>
        <p:spPr>
          <a:xfrm>
            <a:off x="956733" y="15740658"/>
            <a:ext cx="6595533" cy="523220"/>
          </a:xfrm>
          <a:prstGeom prst="rect">
            <a:avLst/>
          </a:prstGeom>
          <a:noFill/>
        </p:spPr>
        <p:txBody>
          <a:bodyPr wrap="square" rtlCol="0">
            <a:spAutoFit/>
          </a:bodyPr>
          <a:lstStyle/>
          <a:p>
            <a:pPr lvl="0"/>
            <a:r>
              <a:rPr lang="en-US" sz="2800" b="1" dirty="0" smtClean="0">
                <a:solidFill>
                  <a:srgbClr val="008751"/>
                </a:solidFill>
                <a:latin typeface="+mj-lt"/>
                <a:cs typeface="Times New Roman" pitchFamily="18" charset="0"/>
              </a:rPr>
              <a:t>Step 1</a:t>
            </a:r>
            <a:endParaRPr lang="en-US" sz="2800" dirty="0">
              <a:solidFill>
                <a:srgbClr val="008751"/>
              </a:solidFill>
              <a:latin typeface="+mj-lt"/>
              <a:cs typeface="Times New Roman" pitchFamily="18" charset="0"/>
            </a:endParaRPr>
          </a:p>
        </p:txBody>
      </p:sp>
      <p:sp>
        <p:nvSpPr>
          <p:cNvPr id="203" name="TextBox 202"/>
          <p:cNvSpPr txBox="1"/>
          <p:nvPr/>
        </p:nvSpPr>
        <p:spPr>
          <a:xfrm>
            <a:off x="990600" y="16448544"/>
            <a:ext cx="6595533" cy="2677656"/>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2400" dirty="0" smtClean="0">
                <a:latin typeface="+mj-lt"/>
                <a:cs typeface="Times New Roman" pitchFamily="18" charset="0"/>
              </a:rPr>
              <a:t>Your Text Goes Here</a:t>
            </a:r>
          </a:p>
          <a:p>
            <a:pPr marL="571500" lvl="0" indent="-571500">
              <a:buFont typeface="Arial" pitchFamily="34" charset="0"/>
              <a:buChar char="•"/>
            </a:pPr>
            <a:r>
              <a:rPr lang="en-US" sz="2400" dirty="0" smtClean="0">
                <a:latin typeface="+mj-lt"/>
                <a:cs typeface="Times New Roman" pitchFamily="18" charset="0"/>
              </a:rPr>
              <a:t>You can change the text</a:t>
            </a:r>
          </a:p>
          <a:p>
            <a:pPr marL="571500" lvl="0" indent="-571500">
              <a:buFont typeface="Arial" pitchFamily="34" charset="0"/>
              <a:buChar char="•"/>
            </a:pPr>
            <a:r>
              <a:rPr lang="en-US" sz="2400" dirty="0" smtClean="0">
                <a:latin typeface="+mj-lt"/>
                <a:cs typeface="Times New Roman" pitchFamily="18" charset="0"/>
              </a:rPr>
              <a:t>You can also move the pictures</a:t>
            </a:r>
            <a:endParaRPr lang="en-US" sz="2800" dirty="0">
              <a:latin typeface="+mj-lt"/>
              <a:cs typeface="Times New Roman" pitchFamily="18" charset="0"/>
            </a:endParaRPr>
          </a:p>
        </p:txBody>
      </p:sp>
      <p:sp>
        <p:nvSpPr>
          <p:cNvPr id="204" name="TextBox 203"/>
          <p:cNvSpPr txBox="1"/>
          <p:nvPr/>
        </p:nvSpPr>
        <p:spPr>
          <a:xfrm>
            <a:off x="8610600" y="18211800"/>
            <a:ext cx="6934200" cy="1938992"/>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prstClr val="black"/>
                </a:solidFill>
                <a:latin typeface="+mj-lt"/>
                <a:cs typeface="Times New Roman" pitchFamily="18" charset="0"/>
              </a:rPr>
              <a:t>Your Text Goes Here. You can change the size, </a:t>
            </a:r>
            <a:endParaRPr lang="en-US" sz="2800" dirty="0">
              <a:latin typeface="+mj-lt"/>
              <a:cs typeface="Times New Roman" pitchFamily="18" charset="0"/>
            </a:endParaRPr>
          </a:p>
        </p:txBody>
      </p:sp>
      <p:graphicFrame>
        <p:nvGraphicFramePr>
          <p:cNvPr id="205" name="Table 204"/>
          <p:cNvGraphicFramePr>
            <a:graphicFrameLocks noGrp="1" noChangeAspect="1"/>
          </p:cNvGraphicFramePr>
          <p:nvPr>
            <p:extLst>
              <p:ext uri="{D42A27DB-BD31-4B8C-83A1-F6EECF244321}">
                <p14:modId xmlns:p14="http://schemas.microsoft.com/office/powerpoint/2010/main" xmlns="" val="540608145"/>
              </p:ext>
            </p:extLst>
          </p:nvPr>
        </p:nvGraphicFramePr>
        <p:xfrm>
          <a:off x="8610600" y="13487400"/>
          <a:ext cx="6400800" cy="4114800"/>
        </p:xfrm>
        <a:graphic>
          <a:graphicData uri="http://schemas.openxmlformats.org/drawingml/2006/table">
            <a:tbl>
              <a:tblPr firstRow="1" bandRow="1">
                <a:tableStyleId>{5C22544A-7EE6-4342-B048-85BDC9FD1C3A}</a:tableStyleId>
              </a:tblPr>
              <a:tblGrid>
                <a:gridCol w="2446976"/>
                <a:gridCol w="1385686"/>
                <a:gridCol w="1219403"/>
                <a:gridCol w="1348735"/>
              </a:tblGrid>
              <a:tr h="1028700">
                <a:tc>
                  <a:txBody>
                    <a:bodyPr/>
                    <a:lstStyle/>
                    <a:p>
                      <a:pPr algn="ctr"/>
                      <a:endParaRPr lang="en-US" sz="2800" dirty="0"/>
                    </a:p>
                  </a:txBody>
                  <a:tcPr anchor="ctr">
                    <a:solidFill>
                      <a:srgbClr val="008751"/>
                    </a:solidFill>
                  </a:tcPr>
                </a:tc>
                <a:tc>
                  <a:txBody>
                    <a:bodyPr/>
                    <a:lstStyle/>
                    <a:p>
                      <a:pPr algn="ctr"/>
                      <a:r>
                        <a:rPr lang="en-US" sz="2800" dirty="0" smtClean="0"/>
                        <a:t>Mean</a:t>
                      </a:r>
                      <a:endParaRPr lang="en-US" sz="2800" dirty="0"/>
                    </a:p>
                  </a:txBody>
                  <a:tcPr anchor="ctr">
                    <a:solidFill>
                      <a:srgbClr val="008751"/>
                    </a:solidFill>
                  </a:tcPr>
                </a:tc>
                <a:tc>
                  <a:txBody>
                    <a:bodyPr/>
                    <a:lstStyle/>
                    <a:p>
                      <a:pPr algn="ctr"/>
                      <a:r>
                        <a:rPr lang="en-US" sz="2800" dirty="0" smtClean="0"/>
                        <a:t>SD</a:t>
                      </a:r>
                      <a:endParaRPr lang="en-US" sz="2800" dirty="0"/>
                    </a:p>
                  </a:txBody>
                  <a:tcPr anchor="ctr">
                    <a:solidFill>
                      <a:srgbClr val="008751"/>
                    </a:solidFill>
                  </a:tcPr>
                </a:tc>
                <a:tc>
                  <a:txBody>
                    <a:bodyPr/>
                    <a:lstStyle/>
                    <a:p>
                      <a:pPr algn="ctr"/>
                      <a:r>
                        <a:rPr lang="en-US" sz="2800" dirty="0" smtClean="0"/>
                        <a:t>P</a:t>
                      </a:r>
                      <a:r>
                        <a:rPr lang="en-US" sz="2800" baseline="0" dirty="0" smtClean="0"/>
                        <a:t> value</a:t>
                      </a:r>
                      <a:endParaRPr lang="en-US" sz="2800" dirty="0"/>
                    </a:p>
                  </a:txBody>
                  <a:tcPr anchor="ctr">
                    <a:solidFill>
                      <a:srgbClr val="008751"/>
                    </a:solidFill>
                  </a:tcPr>
                </a:tc>
              </a:tr>
              <a:tr h="1028700">
                <a:tc>
                  <a:txBody>
                    <a:bodyPr/>
                    <a:lstStyle/>
                    <a:p>
                      <a:pPr algn="ctr"/>
                      <a:r>
                        <a:rPr lang="en-US" sz="2800" dirty="0" smtClean="0"/>
                        <a:t>Age</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37</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+/- 4.25</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.001</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r h="1028700">
                <a:tc>
                  <a:txBody>
                    <a:bodyPr/>
                    <a:lstStyle/>
                    <a:p>
                      <a:pPr algn="ctr"/>
                      <a:r>
                        <a:rPr lang="en-US" sz="2800" dirty="0" smtClean="0"/>
                        <a:t>Weight</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165 lbs.</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+/- 35</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r h="1028700">
                <a:tc>
                  <a:txBody>
                    <a:bodyPr/>
                    <a:lstStyle/>
                    <a:p>
                      <a:pPr algn="ctr"/>
                      <a:r>
                        <a:rPr lang="en-US" sz="2800" dirty="0" smtClean="0"/>
                        <a:t>Height</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67 in.</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+/- 12</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bl>
          </a:graphicData>
        </a:graphic>
      </p:graphicFrame>
      <p:sp>
        <p:nvSpPr>
          <p:cNvPr id="208" name="TextBox 207"/>
          <p:cNvSpPr txBox="1"/>
          <p:nvPr/>
        </p:nvSpPr>
        <p:spPr>
          <a:xfrm>
            <a:off x="8610600" y="12649200"/>
            <a:ext cx="6553200" cy="523220"/>
          </a:xfrm>
          <a:prstGeom prst="rect">
            <a:avLst/>
          </a:prstGeom>
          <a:noFill/>
        </p:spPr>
        <p:txBody>
          <a:bodyPr wrap="square" rtlCol="0">
            <a:spAutoFit/>
          </a:bodyPr>
          <a:lstStyle/>
          <a:p>
            <a:pPr lvl="0"/>
            <a:r>
              <a:rPr lang="en-US" sz="2800" b="1" dirty="0" smtClean="0">
                <a:solidFill>
                  <a:srgbClr val="008751"/>
                </a:solidFill>
                <a:latin typeface="+mj-lt"/>
                <a:cs typeface="Times New Roman" pitchFamily="18" charset="0"/>
              </a:rPr>
              <a:t>Participants</a:t>
            </a:r>
            <a:endParaRPr lang="en-US" sz="2800" b="1" dirty="0">
              <a:solidFill>
                <a:srgbClr val="008751"/>
              </a:solidFill>
              <a:latin typeface="+mj-lt"/>
              <a:cs typeface="Times New Roman" pitchFamily="18" charset="0"/>
            </a:endParaRPr>
          </a:p>
        </p:txBody>
      </p:sp>
      <p:sp>
        <p:nvSpPr>
          <p:cNvPr id="209" name="TextBox 208"/>
          <p:cNvSpPr txBox="1"/>
          <p:nvPr/>
        </p:nvSpPr>
        <p:spPr>
          <a:xfrm>
            <a:off x="990600" y="12496800"/>
            <a:ext cx="6553200" cy="3046988"/>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a:t>
            </a:r>
            <a:endParaRPr lang="en-US" sz="2800" dirty="0">
              <a:latin typeface="+mj-lt"/>
              <a:cs typeface="Times New Roman" pitchFamily="18" charset="0"/>
            </a:endParaRPr>
          </a:p>
        </p:txBody>
      </p:sp>
      <p:sp>
        <p:nvSpPr>
          <p:cNvPr id="210" name="TextBox 209"/>
          <p:cNvSpPr txBox="1"/>
          <p:nvPr/>
        </p:nvSpPr>
        <p:spPr>
          <a:xfrm>
            <a:off x="8610600" y="5715000"/>
            <a:ext cx="6553200" cy="5693866"/>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prstClr val="black"/>
              </a:solidFill>
              <a:latin typeface="+mj-lt"/>
              <a:cs typeface="Times New Roman" pitchFamily="18" charset="0"/>
            </a:endParaRPr>
          </a:p>
          <a:p>
            <a:pPr lvl="0"/>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prstClr val="black"/>
              </a:solidFill>
              <a:latin typeface="+mj-lt"/>
              <a:cs typeface="Times New Roman" pitchFamily="18" charset="0"/>
            </a:endParaRPr>
          </a:p>
          <a:p>
            <a:endParaRPr lang="en-US" sz="2800" dirty="0">
              <a:latin typeface="+mj-lt"/>
              <a:cs typeface="Times New Roman" pitchFamily="18" charset="0"/>
            </a:endParaRPr>
          </a:p>
        </p:txBody>
      </p:sp>
      <p:grpSp>
        <p:nvGrpSpPr>
          <p:cNvPr id="221" name="Group 220"/>
          <p:cNvGrpSpPr/>
          <p:nvPr/>
        </p:nvGrpSpPr>
        <p:grpSpPr>
          <a:xfrm>
            <a:off x="24536400" y="4272094"/>
            <a:ext cx="7689983" cy="16705792"/>
            <a:chOff x="35509200" y="4272094"/>
            <a:chExt cx="7689983" cy="16705792"/>
          </a:xfrm>
        </p:grpSpPr>
        <p:sp>
          <p:nvSpPr>
            <p:cNvPr id="195" name="Rectangle 194"/>
            <p:cNvSpPr/>
            <p:nvPr/>
          </p:nvSpPr>
          <p:spPr>
            <a:xfrm flipH="1">
              <a:off x="35509200" y="4272094"/>
              <a:ext cx="7689983" cy="167057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Box 199"/>
            <p:cNvSpPr txBox="1"/>
            <p:nvPr/>
          </p:nvSpPr>
          <p:spPr>
            <a:xfrm>
              <a:off x="36042601" y="4507274"/>
              <a:ext cx="5892455" cy="769441"/>
            </a:xfrm>
            <a:prstGeom prst="rect">
              <a:avLst/>
            </a:prstGeom>
            <a:solidFill>
              <a:schemeClr val="bg1"/>
            </a:solidFill>
          </p:spPr>
          <p:txBody>
            <a:bodyPr wrap="square" rtlCol="0">
              <a:spAutoFit/>
            </a:bodyPr>
            <a:lstStyle/>
            <a:p>
              <a:r>
                <a:rPr lang="en-US" sz="4400" dirty="0" smtClean="0">
                  <a:effectLst>
                    <a:outerShdw blurRad="38100" dist="38100" dir="2700000" algn="tl">
                      <a:srgbClr val="000000">
                        <a:alpha val="43137"/>
                      </a:srgbClr>
                    </a:outerShdw>
                  </a:effectLst>
                </a:rPr>
                <a:t>Conclusions</a:t>
              </a:r>
              <a:endParaRPr lang="en-US" sz="4400" dirty="0">
                <a:effectLst>
                  <a:outerShdw blurRad="38100" dist="38100" dir="2700000" algn="tl">
                    <a:srgbClr val="000000">
                      <a:alpha val="43137"/>
                    </a:srgbClr>
                  </a:outerShdw>
                </a:effectLst>
              </a:endParaRPr>
            </a:p>
          </p:txBody>
        </p:sp>
        <p:sp>
          <p:nvSpPr>
            <p:cNvPr id="213" name="TextBox 212"/>
            <p:cNvSpPr txBox="1"/>
            <p:nvPr/>
          </p:nvSpPr>
          <p:spPr>
            <a:xfrm>
              <a:off x="36042602" y="5715000"/>
              <a:ext cx="6553200" cy="5693866"/>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prstClr val="black"/>
                </a:solidFill>
                <a:latin typeface="+mj-lt"/>
                <a:cs typeface="Times New Roman" pitchFamily="18" charset="0"/>
              </a:endParaRPr>
            </a:p>
            <a:p>
              <a:pPr lvl="0"/>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prstClr val="black"/>
                </a:solidFill>
                <a:latin typeface="+mj-lt"/>
                <a:cs typeface="Times New Roman" pitchFamily="18" charset="0"/>
              </a:endParaRPr>
            </a:p>
            <a:p>
              <a:endParaRPr lang="en-US" sz="2800" dirty="0">
                <a:latin typeface="+mj-lt"/>
                <a:cs typeface="Times New Roman" pitchFamily="18" charset="0"/>
              </a:endParaRPr>
            </a:p>
          </p:txBody>
        </p:sp>
        <p:sp>
          <p:nvSpPr>
            <p:cNvPr id="214" name="TextBox 213"/>
            <p:cNvSpPr txBox="1"/>
            <p:nvPr/>
          </p:nvSpPr>
          <p:spPr>
            <a:xfrm>
              <a:off x="35966401" y="14554200"/>
              <a:ext cx="6595533" cy="523220"/>
            </a:xfrm>
            <a:prstGeom prst="rect">
              <a:avLst/>
            </a:prstGeom>
            <a:noFill/>
          </p:spPr>
          <p:txBody>
            <a:bodyPr wrap="square" rtlCol="0">
              <a:spAutoFit/>
            </a:bodyPr>
            <a:lstStyle/>
            <a:p>
              <a:pPr lvl="0"/>
              <a:r>
                <a:rPr lang="en-US" sz="2800" dirty="0" smtClean="0">
                  <a:solidFill>
                    <a:srgbClr val="008751"/>
                  </a:solidFill>
                  <a:latin typeface="+mj-lt"/>
                  <a:cs typeface="Times New Roman" pitchFamily="18" charset="0"/>
                </a:rPr>
                <a:t>Limitations</a:t>
              </a:r>
              <a:endParaRPr lang="en-US" sz="2800" dirty="0">
                <a:solidFill>
                  <a:srgbClr val="008751"/>
                </a:solidFill>
                <a:latin typeface="+mj-lt"/>
                <a:cs typeface="Times New Roman" pitchFamily="18" charset="0"/>
              </a:endParaRPr>
            </a:p>
          </p:txBody>
        </p:sp>
        <p:sp>
          <p:nvSpPr>
            <p:cNvPr id="215" name="TextBox 214"/>
            <p:cNvSpPr txBox="1"/>
            <p:nvPr/>
          </p:nvSpPr>
          <p:spPr>
            <a:xfrm>
              <a:off x="36000268" y="15262086"/>
              <a:ext cx="6595533" cy="2677656"/>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2400" dirty="0" smtClean="0">
                  <a:latin typeface="+mj-lt"/>
                  <a:cs typeface="Times New Roman" pitchFamily="18" charset="0"/>
                </a:rPr>
                <a:t>Your Text Goes Here</a:t>
              </a:r>
            </a:p>
            <a:p>
              <a:pPr marL="571500" lvl="0" indent="-571500">
                <a:buFont typeface="Arial" pitchFamily="34" charset="0"/>
                <a:buChar char="•"/>
              </a:pPr>
              <a:r>
                <a:rPr lang="en-US" sz="2400" dirty="0" smtClean="0">
                  <a:latin typeface="+mj-lt"/>
                  <a:cs typeface="Times New Roman" pitchFamily="18" charset="0"/>
                </a:rPr>
                <a:t>You can change the text</a:t>
              </a:r>
            </a:p>
            <a:p>
              <a:pPr marL="571500" lvl="0" indent="-571500">
                <a:buFont typeface="Arial" pitchFamily="34" charset="0"/>
                <a:buChar char="•"/>
              </a:pPr>
              <a:r>
                <a:rPr lang="en-US" sz="2400" dirty="0" smtClean="0">
                  <a:latin typeface="+mj-lt"/>
                  <a:cs typeface="Times New Roman" pitchFamily="18" charset="0"/>
                </a:rPr>
                <a:t>You can also move the pictures</a:t>
              </a:r>
              <a:endParaRPr lang="en-US" sz="2800" dirty="0">
                <a:latin typeface="+mj-lt"/>
                <a:cs typeface="Times New Roman" pitchFamily="18" charset="0"/>
              </a:endParaRPr>
            </a:p>
          </p:txBody>
        </p:sp>
        <p:sp>
          <p:nvSpPr>
            <p:cNvPr id="216" name="TextBox 215"/>
            <p:cNvSpPr txBox="1"/>
            <p:nvPr/>
          </p:nvSpPr>
          <p:spPr>
            <a:xfrm>
              <a:off x="36042602" y="11201400"/>
              <a:ext cx="6553200" cy="3046988"/>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a:t>
              </a:r>
              <a:endParaRPr lang="en-US" sz="2800" dirty="0">
                <a:latin typeface="+mj-lt"/>
                <a:cs typeface="Times New Roman" pitchFamily="18" charset="0"/>
              </a:endParaRPr>
            </a:p>
          </p:txBody>
        </p:sp>
        <p:sp>
          <p:nvSpPr>
            <p:cNvPr id="217" name="TextBox 216"/>
            <p:cNvSpPr txBox="1"/>
            <p:nvPr/>
          </p:nvSpPr>
          <p:spPr>
            <a:xfrm>
              <a:off x="35966401" y="18288000"/>
              <a:ext cx="6595533" cy="523220"/>
            </a:xfrm>
            <a:prstGeom prst="rect">
              <a:avLst/>
            </a:prstGeom>
            <a:noFill/>
          </p:spPr>
          <p:txBody>
            <a:bodyPr wrap="square" rtlCol="0">
              <a:spAutoFit/>
            </a:bodyPr>
            <a:lstStyle/>
            <a:p>
              <a:pPr lvl="0"/>
              <a:r>
                <a:rPr lang="en-US" sz="2800" dirty="0" smtClean="0">
                  <a:solidFill>
                    <a:srgbClr val="008751"/>
                  </a:solidFill>
                  <a:latin typeface="+mj-lt"/>
                  <a:cs typeface="Times New Roman" pitchFamily="18" charset="0"/>
                </a:rPr>
                <a:t>References</a:t>
              </a:r>
              <a:endParaRPr lang="en-US" sz="2800" dirty="0">
                <a:solidFill>
                  <a:srgbClr val="008751"/>
                </a:solidFill>
                <a:latin typeface="+mj-lt"/>
                <a:cs typeface="Times New Roman" pitchFamily="18" charset="0"/>
              </a:endParaRPr>
            </a:p>
          </p:txBody>
        </p:sp>
        <p:sp>
          <p:nvSpPr>
            <p:cNvPr id="220" name="TextBox 219"/>
            <p:cNvSpPr txBox="1"/>
            <p:nvPr/>
          </p:nvSpPr>
          <p:spPr>
            <a:xfrm>
              <a:off x="36042602" y="18898612"/>
              <a:ext cx="6553200" cy="1754326"/>
            </a:xfrm>
            <a:prstGeom prst="rect">
              <a:avLst/>
            </a:prstGeom>
            <a:noFill/>
          </p:spPr>
          <p:txBody>
            <a:bodyPr wrap="square" rtlCol="0">
              <a:spAutoFit/>
            </a:bodyPr>
            <a:lstStyle/>
            <a:p>
              <a:pPr lvl="0"/>
              <a:r>
                <a:rPr lang="en-US" sz="18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18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a:t>
              </a:r>
              <a:endParaRPr lang="en-US" sz="2000" dirty="0">
                <a:latin typeface="+mj-lt"/>
                <a:cs typeface="Times New Roman" pitchFamily="18" charset="0"/>
              </a:endParaRPr>
            </a:p>
          </p:txBody>
        </p:sp>
      </p:grpSp>
      <p:grpSp>
        <p:nvGrpSpPr>
          <p:cNvPr id="222" name="Group 221"/>
          <p:cNvGrpSpPr/>
          <p:nvPr/>
        </p:nvGrpSpPr>
        <p:grpSpPr>
          <a:xfrm>
            <a:off x="16469133" y="5687975"/>
            <a:ext cx="6695667" cy="14960336"/>
            <a:chOff x="22521929" y="8171694"/>
            <a:chExt cx="8877666" cy="21273841"/>
          </a:xfrm>
        </p:grpSpPr>
        <p:graphicFrame>
          <p:nvGraphicFramePr>
            <p:cNvPr id="223" name="Chart 222"/>
            <p:cNvGraphicFramePr/>
            <p:nvPr>
              <p:extLst>
                <p:ext uri="{D42A27DB-BD31-4B8C-83A1-F6EECF244321}">
                  <p14:modId xmlns="" xmlns:p14="http://schemas.microsoft.com/office/powerpoint/2010/main" val="2436907655"/>
                </p:ext>
              </p:extLst>
            </p:nvPr>
          </p:nvGraphicFramePr>
          <p:xfrm>
            <a:off x="22707600" y="10174462"/>
            <a:ext cx="5663424" cy="366703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4" name="Chart 223"/>
            <p:cNvGraphicFramePr/>
            <p:nvPr>
              <p:extLst>
                <p:ext uri="{D42A27DB-BD31-4B8C-83A1-F6EECF244321}">
                  <p14:modId xmlns="" xmlns:p14="http://schemas.microsoft.com/office/powerpoint/2010/main" val="138418966"/>
                </p:ext>
              </p:extLst>
            </p:nvPr>
          </p:nvGraphicFramePr>
          <p:xfrm>
            <a:off x="25030333" y="13865560"/>
            <a:ext cx="6173273" cy="3667035"/>
          </p:xfrm>
          <a:graphic>
            <a:graphicData uri="http://schemas.openxmlformats.org/drawingml/2006/chart">
              <c:chart xmlns:c="http://schemas.openxmlformats.org/drawingml/2006/chart" xmlns:r="http://schemas.openxmlformats.org/officeDocument/2006/relationships" r:id="rId5"/>
            </a:graphicData>
          </a:graphic>
        </p:graphicFrame>
        <p:sp>
          <p:nvSpPr>
            <p:cNvPr id="225" name="TextBox 224"/>
            <p:cNvSpPr txBox="1"/>
            <p:nvPr/>
          </p:nvSpPr>
          <p:spPr>
            <a:xfrm>
              <a:off x="22550003" y="8171694"/>
              <a:ext cx="8849592" cy="1020507"/>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a:t>
              </a:r>
              <a:endParaRPr lang="en-US" sz="2800" dirty="0">
                <a:latin typeface="+mj-lt"/>
                <a:cs typeface="Times New Roman" pitchFamily="18" charset="0"/>
              </a:endParaRPr>
            </a:p>
          </p:txBody>
        </p:sp>
        <p:sp>
          <p:nvSpPr>
            <p:cNvPr id="226" name="TextBox 225"/>
            <p:cNvSpPr txBox="1"/>
            <p:nvPr/>
          </p:nvSpPr>
          <p:spPr>
            <a:xfrm>
              <a:off x="22550003" y="18267081"/>
              <a:ext cx="8849592" cy="2834741"/>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2400" dirty="0" smtClean="0">
                  <a:latin typeface="+mj-lt"/>
                  <a:cs typeface="Times New Roman" pitchFamily="18" charset="0"/>
                </a:rPr>
                <a:t>Your Text Goes Here</a:t>
              </a:r>
            </a:p>
            <a:p>
              <a:pPr marL="571500" lvl="0" indent="-571500">
                <a:buFont typeface="Arial" pitchFamily="34" charset="0"/>
                <a:buChar char="•"/>
              </a:pPr>
              <a:r>
                <a:rPr lang="en-US" sz="2400" dirty="0" smtClean="0">
                  <a:latin typeface="+mj-lt"/>
                  <a:cs typeface="Times New Roman" pitchFamily="18" charset="0"/>
                </a:rPr>
                <a:t>You can change the text</a:t>
              </a:r>
            </a:p>
            <a:p>
              <a:pPr marL="571500" lvl="0" indent="-571500">
                <a:buFont typeface="Arial" pitchFamily="34" charset="0"/>
                <a:buChar char="•"/>
              </a:pPr>
              <a:r>
                <a:rPr lang="en-US" sz="2400" dirty="0" smtClean="0">
                  <a:latin typeface="+mj-lt"/>
                  <a:cs typeface="Times New Roman" pitchFamily="18" charset="0"/>
                </a:rPr>
                <a:t>You can also move the pictures</a:t>
              </a:r>
              <a:endParaRPr lang="en-US" sz="2800" dirty="0">
                <a:latin typeface="+mj-lt"/>
                <a:cs typeface="Times New Roman" pitchFamily="18" charset="0"/>
              </a:endParaRPr>
            </a:p>
          </p:txBody>
        </p:sp>
        <p:sp>
          <p:nvSpPr>
            <p:cNvPr id="227" name="TextBox 226"/>
            <p:cNvSpPr txBox="1"/>
            <p:nvPr/>
          </p:nvSpPr>
          <p:spPr>
            <a:xfrm>
              <a:off x="22521929" y="22483621"/>
              <a:ext cx="8849592" cy="3893045"/>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a:t>
              </a:r>
              <a:r>
                <a:rPr lang="en-US" sz="2400" dirty="0" smtClean="0">
                  <a:solidFill>
                    <a:prstClr val="black"/>
                  </a:solidFill>
                  <a:latin typeface="+mj-lt"/>
                  <a:cs typeface="Times New Roman" pitchFamily="18" charset="0"/>
                </a:rPr>
                <a:t>Your </a:t>
              </a:r>
              <a:r>
                <a:rPr lang="en-US" sz="2400" dirty="0">
                  <a:solidFill>
                    <a:prstClr val="black"/>
                  </a:solidFill>
                  <a:latin typeface="+mj-lt"/>
                  <a:cs typeface="Times New Roman" pitchFamily="18" charset="0"/>
                </a:rPr>
                <a:t>Text Goes Here. You can change the size, font, and content of this text. We have included some pictures that can be moved, or removed, at your discretion. We have also included your university’s logo. </a:t>
              </a:r>
              <a:endParaRPr lang="en-US" sz="2800" dirty="0">
                <a:solidFill>
                  <a:prstClr val="black"/>
                </a:solidFill>
                <a:latin typeface="+mj-lt"/>
                <a:cs typeface="Times New Roman" pitchFamily="18" charset="0"/>
              </a:endParaRPr>
            </a:p>
            <a:p>
              <a:endParaRPr lang="en-US" sz="2800" dirty="0">
                <a:latin typeface="+mj-lt"/>
                <a:cs typeface="Times New Roman" pitchFamily="18" charset="0"/>
              </a:endParaRPr>
            </a:p>
          </p:txBody>
        </p:sp>
        <p:sp>
          <p:nvSpPr>
            <p:cNvPr id="228" name="TextBox 227"/>
            <p:cNvSpPr txBox="1"/>
            <p:nvPr/>
          </p:nvSpPr>
          <p:spPr>
            <a:xfrm>
              <a:off x="22521929" y="27064353"/>
              <a:ext cx="8849592" cy="2381182"/>
            </a:xfrm>
            <a:prstGeom prst="rect">
              <a:avLst/>
            </a:prstGeom>
            <a:noFill/>
          </p:spPr>
          <p:txBody>
            <a:bodyPr wrap="square" rtlCol="0">
              <a:spAutoFit/>
            </a:bodyPr>
            <a:lstStyle/>
            <a:p>
              <a:pPr lvl="0"/>
              <a:r>
                <a:rPr lang="en-US" sz="2400" dirty="0" smtClean="0">
                  <a:latin typeface="+mj-lt"/>
                  <a:cs typeface="Times New Roman" pitchFamily="18" charset="0"/>
                </a:rPr>
                <a:t>Your Text Goes Here. You can change the size, font, and content of this text. We have included some pictures that can be moved, or removed, at your discretion. </a:t>
              </a:r>
              <a:r>
                <a:rPr lang="en-US" sz="2400" dirty="0" smtClean="0">
                  <a:solidFill>
                    <a:prstClr val="black"/>
                  </a:solidFill>
                  <a:latin typeface="+mj-lt"/>
                  <a:cs typeface="Times New Roman" pitchFamily="18" charset="0"/>
                </a:rPr>
                <a:t>Your </a:t>
              </a:r>
              <a:r>
                <a:rPr lang="en-US" sz="2400" dirty="0">
                  <a:solidFill>
                    <a:prstClr val="black"/>
                  </a:solidFill>
                  <a:latin typeface="+mj-lt"/>
                  <a:cs typeface="Times New Roman" pitchFamily="18" charset="0"/>
                </a:rPr>
                <a:t>Text Goes Here. You can change the size, font, and content of this text. </a:t>
              </a:r>
              <a:endParaRPr lang="en-US" sz="2800" dirty="0">
                <a:latin typeface="+mj-lt"/>
                <a:cs typeface="Times New Roman" pitchFamily="18" charset="0"/>
              </a:endParaRPr>
            </a:p>
          </p:txBody>
        </p:sp>
      </p:grpSp>
      <p:sp>
        <p:nvSpPr>
          <p:cNvPr id="231" name="TextBox 230"/>
          <p:cNvSpPr txBox="1"/>
          <p:nvPr/>
        </p:nvSpPr>
        <p:spPr>
          <a:xfrm>
            <a:off x="16469133" y="4507274"/>
            <a:ext cx="5892455" cy="769441"/>
          </a:xfrm>
          <a:prstGeom prst="rect">
            <a:avLst/>
          </a:prstGeom>
          <a:solidFill>
            <a:schemeClr val="bg1"/>
          </a:solidFill>
        </p:spPr>
        <p:txBody>
          <a:bodyPr wrap="square" rtlCol="0">
            <a:spAutoFit/>
          </a:bodyPr>
          <a:lstStyle/>
          <a:p>
            <a:r>
              <a:rPr lang="en-US" sz="4400" dirty="0" smtClean="0">
                <a:effectLst>
                  <a:outerShdw blurRad="38100" dist="38100" dir="2700000" algn="tl">
                    <a:srgbClr val="000000">
                      <a:alpha val="43137"/>
                    </a:srgbClr>
                  </a:outerShdw>
                </a:effectLst>
              </a:rPr>
              <a:t>Results</a:t>
            </a:r>
            <a:endParaRPr lang="en-US" sz="4400" dirty="0">
              <a:effectLst>
                <a:outerShdw blurRad="38100" dist="38100" dir="2700000" algn="tl">
                  <a:srgbClr val="000000">
                    <a:alpha val="43137"/>
                  </a:srgbClr>
                </a:outerShdw>
              </a:effectLst>
            </a:endParaRPr>
          </a:p>
        </p:txBody>
      </p:sp>
      <p:sp>
        <p:nvSpPr>
          <p:cNvPr id="45" name="Text Box 29"/>
          <p:cNvSpPr txBox="1">
            <a:spLocks noChangeArrowheads="1"/>
          </p:cNvSpPr>
          <p:nvPr/>
        </p:nvSpPr>
        <p:spPr bwMode="auto">
          <a:xfrm>
            <a:off x="7162800" y="6400800"/>
            <a:ext cx="18364200" cy="8217634"/>
          </a:xfrm>
          <a:prstGeom prst="rect">
            <a:avLst/>
          </a:prstGeom>
          <a:solidFill>
            <a:schemeClr val="tx1">
              <a:lumMod val="75000"/>
              <a:lumOff val="25000"/>
            </a:schemeClr>
          </a:solidFill>
          <a:ln w="9525">
            <a:solidFill>
              <a:schemeClr val="tx1"/>
            </a:solidFill>
            <a:miter lim="800000"/>
            <a:headEnd/>
            <a:tailEnd/>
          </a:ln>
          <a:effectLst/>
        </p:spPr>
        <p:txBody>
          <a:bodyPr wrap="square" lIns="228600" tIns="228600" rIns="228600" bIns="228600">
            <a:spAutoFit/>
          </a:bodyPr>
          <a:lstStyle/>
          <a:p>
            <a:pPr defTabSz="3762375"/>
            <a:r>
              <a:rPr lang="en-US" altLang="ja-JP" sz="3600" dirty="0">
                <a:solidFill>
                  <a:srgbClr val="E6E6E6"/>
                </a:solidFill>
                <a:ea typeface="MS PGothic" pitchFamily="34" charset="-128"/>
              </a:rPr>
              <a:t>This template complements of MakeSigns.com</a:t>
            </a:r>
          </a:p>
          <a:p>
            <a:pPr defTabSz="3762375"/>
            <a:endParaRPr lang="en-US" altLang="ja-JP" sz="3600" dirty="0">
              <a:solidFill>
                <a:srgbClr val="E6E6E6"/>
              </a:solidFill>
              <a:ea typeface="MS PGothic" pitchFamily="34" charset="-128"/>
            </a:endParaRPr>
          </a:p>
          <a:p>
            <a:pPr defTabSz="3762375"/>
            <a:r>
              <a:rPr lang="en-US" altLang="ja-JP" sz="3600" dirty="0">
                <a:solidFill>
                  <a:srgbClr val="E6E6E6"/>
                </a:solidFill>
                <a:ea typeface="MS PGothic" pitchFamily="34" charset="-128"/>
              </a:rPr>
              <a:t>If you opened this file directly from a web browser, you’ll want to save it to your computer before adding your poster information.</a:t>
            </a:r>
            <a:br>
              <a:rPr lang="en-US" altLang="ja-JP" sz="3600" dirty="0">
                <a:solidFill>
                  <a:srgbClr val="E6E6E6"/>
                </a:solidFill>
                <a:ea typeface="MS PGothic" pitchFamily="34" charset="-128"/>
              </a:rPr>
            </a:br>
            <a:endParaRPr lang="en-US" altLang="ja-JP" sz="3600" dirty="0">
              <a:solidFill>
                <a:srgbClr val="E6E6E6"/>
              </a:solidFill>
              <a:ea typeface="MS PGothic" pitchFamily="34" charset="-128"/>
            </a:endParaRPr>
          </a:p>
          <a:p>
            <a:pPr defTabSz="3762375"/>
            <a:r>
              <a:rPr lang="en-US" altLang="ja-JP" sz="3600" dirty="0">
                <a:solidFill>
                  <a:srgbClr val="E6E6E6"/>
                </a:solidFill>
                <a:ea typeface="MS PGothic" pitchFamily="34" charset="-128"/>
              </a:rPr>
              <a:t>This template has a page size of </a:t>
            </a:r>
            <a:r>
              <a:rPr lang="en-US" altLang="ja-JP" sz="3600" b="1" dirty="0" smtClean="0">
                <a:solidFill>
                  <a:srgbClr val="E6E6E6"/>
                </a:solidFill>
                <a:ea typeface="MS PGothic" pitchFamily="34" charset="-128"/>
              </a:rPr>
              <a:t>24”x 36”</a:t>
            </a:r>
            <a:r>
              <a:rPr lang="en-US" altLang="ja-JP" sz="3600" dirty="0" smtClean="0">
                <a:solidFill>
                  <a:srgbClr val="E6E6E6"/>
                </a:solidFill>
                <a:ea typeface="MS PGothic" pitchFamily="34" charset="-128"/>
              </a:rPr>
              <a:t>. </a:t>
            </a:r>
            <a:r>
              <a:rPr lang="en-US" altLang="ja-JP" sz="3600" dirty="0">
                <a:solidFill>
                  <a:srgbClr val="E6E6E6"/>
                </a:solidFill>
                <a:ea typeface="MS PGothic" pitchFamily="34" charset="-128"/>
              </a:rPr>
              <a:t>When uploaded at MakeSigns.com, this template can be used to order posters in the following sizes: </a:t>
            </a:r>
            <a:r>
              <a:rPr lang="en-US" altLang="ja-JP" sz="3600" b="1" dirty="0">
                <a:solidFill>
                  <a:srgbClr val="E6E6E6"/>
                </a:solidFill>
                <a:ea typeface="MS PGothic" pitchFamily="34" charset="-128"/>
              </a:rPr>
              <a:t>36”x 54”</a:t>
            </a:r>
            <a:r>
              <a:rPr lang="en-US" altLang="ja-JP" sz="3600" dirty="0">
                <a:solidFill>
                  <a:srgbClr val="E6E6E6"/>
                </a:solidFill>
                <a:ea typeface="MS PGothic" pitchFamily="34" charset="-128"/>
              </a:rPr>
              <a:t>, </a:t>
            </a:r>
            <a:r>
              <a:rPr lang="en-US" altLang="ja-JP" sz="3600" b="1" dirty="0">
                <a:solidFill>
                  <a:srgbClr val="E6E6E6"/>
                </a:solidFill>
                <a:ea typeface="MS PGothic" pitchFamily="34" charset="-128"/>
              </a:rPr>
              <a:t>42”x 63”, 28”x 42”, and 24”x 36”.</a:t>
            </a:r>
            <a:br>
              <a:rPr lang="en-US" altLang="ja-JP" sz="3600" b="1" dirty="0">
                <a:solidFill>
                  <a:srgbClr val="E6E6E6"/>
                </a:solidFill>
                <a:ea typeface="MS PGothic" pitchFamily="34" charset="-128"/>
              </a:rPr>
            </a:br>
            <a:endParaRPr lang="en-US" altLang="ja-JP" sz="3600" dirty="0">
              <a:solidFill>
                <a:srgbClr val="E6E6E6"/>
              </a:solidFill>
              <a:ea typeface="MS PGothic" pitchFamily="34" charset="-128"/>
            </a:endParaRPr>
          </a:p>
          <a:p>
            <a:pPr defTabSz="3762375"/>
            <a:r>
              <a:rPr lang="en-US" altLang="ja-JP" sz="3600" dirty="0">
                <a:solidFill>
                  <a:srgbClr val="E6E6E6"/>
                </a:solidFill>
                <a:ea typeface="MS PGothic" pitchFamily="34" charset="-128"/>
              </a:rPr>
              <a:t>We recommend that you avoid changing the page size of the template. Please keep in mind, if you do change the page size it will alter the available print sizes listed above.</a:t>
            </a:r>
          </a:p>
          <a:p>
            <a:pPr defTabSz="3762375"/>
            <a:r>
              <a:rPr lang="en-US" altLang="ja-JP" sz="3600" dirty="0">
                <a:solidFill>
                  <a:srgbClr val="E6E6E6"/>
                </a:solidFill>
                <a:ea typeface="MS PGothic" pitchFamily="34" charset="-128"/>
              </a:rPr>
              <a:t>Any changes to the template size should be done before entering your information.</a:t>
            </a:r>
          </a:p>
          <a:p>
            <a:pPr defTabSz="3762375"/>
            <a:r>
              <a:rPr lang="en-US" altLang="ja-JP" sz="3600" dirty="0">
                <a:solidFill>
                  <a:srgbClr val="E6E6E6"/>
                </a:solidFill>
                <a:ea typeface="MS PGothic" pitchFamily="34" charset="-128"/>
              </a:rPr>
              <a:t>If you have any questions about creating a scientific poster, visit MakeSigns.com or email us at support@graphicsland.com</a:t>
            </a:r>
          </a:p>
          <a:p>
            <a:pPr algn="r" defTabSz="3762375"/>
            <a:r>
              <a:rPr lang="en-US" altLang="ja-JP" sz="3200" dirty="0">
                <a:solidFill>
                  <a:srgbClr val="E6E6E6"/>
                </a:solidFill>
                <a:ea typeface="MS PGothic" pitchFamily="34" charset="-128"/>
              </a:rPr>
              <a:t>©2010 </a:t>
            </a:r>
            <a:r>
              <a:rPr lang="en-US" altLang="ja-JP" sz="3200" dirty="0" err="1">
                <a:solidFill>
                  <a:srgbClr val="E6E6E6"/>
                </a:solidFill>
                <a:ea typeface="MS PGothic" pitchFamily="34" charset="-128"/>
              </a:rPr>
              <a:t>Graphicsland</a:t>
            </a:r>
            <a:endParaRPr lang="en-US" sz="3200" dirty="0">
              <a:solidFill>
                <a:srgbClr val="E6E6E6"/>
              </a:solidFill>
              <a:ea typeface="MS PGothic" pitchFamily="34" charset="-128"/>
            </a:endParaRPr>
          </a:p>
        </p:txBody>
      </p:sp>
    </p:spTree>
    <p:extLst>
      <p:ext uri="{BB962C8B-B14F-4D97-AF65-F5344CB8AC3E}">
        <p14:creationId xmlns="" xmlns:p14="http://schemas.microsoft.com/office/powerpoint/2010/main" val="3359507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1564</TotalTime>
  <Words>1097</Words>
  <Application>Microsoft Office PowerPoint</Application>
  <PresentationFormat>Custom</PresentationFormat>
  <Paragraphs>72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whatever</cp:lastModifiedBy>
  <cp:revision>18</cp:revision>
  <dcterms:created xsi:type="dcterms:W3CDTF">2012-06-05T21:36:44Z</dcterms:created>
  <dcterms:modified xsi:type="dcterms:W3CDTF">2012-06-25T14:51:11Z</dcterms:modified>
</cp:coreProperties>
</file>