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23" d="100"/>
          <a:sy n="23" d="100"/>
        </p:scale>
        <p:origin x="-1524" y="-7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9CF3-4000-927D-84271CA00AA5}"/>
              </c:ext>
            </c:extLst>
          </c:dPt>
          <c:dPt>
            <c:idx val="1"/>
            <c:invertIfNegative val="0"/>
            <c:bubble3D val="0"/>
            <c:extLst xmlns:c16r2="http://schemas.microsoft.com/office/drawing/2015/06/chart">
              <c:ext xmlns:c16="http://schemas.microsoft.com/office/drawing/2014/chart" uri="{C3380CC4-5D6E-409C-BE32-E72D297353CC}">
                <c16:uniqueId val="{00000001-9CF3-4000-927D-84271CA00AA5}"/>
              </c:ext>
            </c:extLst>
          </c:dPt>
          <c:dPt>
            <c:idx val="2"/>
            <c:invertIfNegative val="0"/>
            <c:bubble3D val="0"/>
            <c:extLst xmlns:c16r2="http://schemas.microsoft.com/office/drawing/2015/06/chart">
              <c:ext xmlns:c16="http://schemas.microsoft.com/office/drawing/2014/chart" uri="{C3380CC4-5D6E-409C-BE32-E72D297353CC}">
                <c16:uniqueId val="{00000002-9CF3-4000-927D-84271CA00AA5}"/>
              </c:ext>
            </c:extLst>
          </c:dPt>
          <c:dPt>
            <c:idx val="3"/>
            <c:invertIfNegative val="0"/>
            <c:bubble3D val="0"/>
            <c:extLst xmlns:c16r2="http://schemas.microsoft.com/office/drawing/2015/06/chart">
              <c:ext xmlns:c16="http://schemas.microsoft.com/office/drawing/2014/chart" uri="{C3380CC4-5D6E-409C-BE32-E72D297353CC}">
                <c16:uniqueId val="{00000003-9CF3-4000-927D-84271CA00AA5}"/>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9CF3-4000-927D-84271CA00AA5}"/>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9CF3-4000-927D-84271CA00AA5}"/>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9CF3-4000-927D-84271CA00AA5}"/>
            </c:ext>
          </c:extLst>
        </c:ser>
        <c:dLbls>
          <c:showLegendKey val="0"/>
          <c:showVal val="0"/>
          <c:showCatName val="0"/>
          <c:showSerName val="0"/>
          <c:showPercent val="0"/>
          <c:showBubbleSize val="0"/>
        </c:dLbls>
        <c:gapWidth val="150"/>
        <c:shape val="box"/>
        <c:axId val="491394176"/>
        <c:axId val="491395712"/>
        <c:axId val="0"/>
      </c:bar3DChart>
      <c:catAx>
        <c:axId val="491394176"/>
        <c:scaling>
          <c:orientation val="minMax"/>
        </c:scaling>
        <c:delete val="0"/>
        <c:axPos val="b"/>
        <c:numFmt formatCode="General" sourceLinked="0"/>
        <c:majorTickMark val="out"/>
        <c:minorTickMark val="none"/>
        <c:tickLblPos val="nextTo"/>
        <c:crossAx val="491395712"/>
        <c:crosses val="autoZero"/>
        <c:auto val="1"/>
        <c:lblAlgn val="ctr"/>
        <c:lblOffset val="100"/>
        <c:noMultiLvlLbl val="0"/>
      </c:catAx>
      <c:valAx>
        <c:axId val="491395712"/>
        <c:scaling>
          <c:orientation val="minMax"/>
        </c:scaling>
        <c:delete val="0"/>
        <c:axPos val="l"/>
        <c:majorGridlines/>
        <c:numFmt formatCode="General" sourceLinked="1"/>
        <c:majorTickMark val="out"/>
        <c:minorTickMark val="none"/>
        <c:tickLblPos val="nextTo"/>
        <c:crossAx val="491394176"/>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43F9-446C-B9E9-84AE0F6ABE2F}"/>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43F9-446C-B9E9-84AE0F6ABE2F}"/>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43F9-446C-B9E9-84AE0F6ABE2F}"/>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43F9-446C-B9E9-84AE0F6ABE2F}"/>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43F9-446C-B9E9-84AE0F6ABE2F}"/>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43F9-446C-B9E9-84AE0F6ABE2F}"/>
            </c:ext>
          </c:extLst>
        </c:ser>
        <c:dLbls>
          <c:showLegendKey val="0"/>
          <c:showVal val="0"/>
          <c:showCatName val="0"/>
          <c:showSerName val="0"/>
          <c:showPercent val="0"/>
          <c:showBubbleSize val="0"/>
        </c:dLbls>
        <c:marker val="1"/>
        <c:smooth val="0"/>
        <c:axId val="545993472"/>
        <c:axId val="545995392"/>
      </c:lineChart>
      <c:catAx>
        <c:axId val="545993472"/>
        <c:scaling>
          <c:orientation val="minMax"/>
        </c:scaling>
        <c:delete val="0"/>
        <c:axPos val="b"/>
        <c:numFmt formatCode="General" sourceLinked="0"/>
        <c:majorTickMark val="out"/>
        <c:minorTickMark val="none"/>
        <c:tickLblPos val="nextTo"/>
        <c:crossAx val="545995392"/>
        <c:crosses val="autoZero"/>
        <c:auto val="1"/>
        <c:lblAlgn val="ctr"/>
        <c:lblOffset val="100"/>
        <c:noMultiLvlLbl val="0"/>
      </c:catAx>
      <c:valAx>
        <c:axId val="545995392"/>
        <c:scaling>
          <c:orientation val="minMax"/>
        </c:scaling>
        <c:delete val="0"/>
        <c:axPos val="l"/>
        <c:majorGridlines/>
        <c:numFmt formatCode="General" sourceLinked="1"/>
        <c:majorTickMark val="out"/>
        <c:minorTickMark val="none"/>
        <c:tickLblPos val="nextTo"/>
        <c:crossAx val="545993472"/>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8378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800674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16006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159620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0E48B3-0A42-4A70-B4EC-7E2E0E54CD1B}"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210456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98351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0E48B3-0A42-4A70-B4EC-7E2E0E54CD1B}"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3448452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0E48B3-0A42-4A70-B4EC-7E2E0E54CD1B}"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133581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E48B3-0A42-4A70-B4EC-7E2E0E54CD1B}"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4122433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117128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C10E48B3-0A42-4A70-B4EC-7E2E0E54CD1B}"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6EEB31-C772-4B9F-BE67-6041C8D09640}" type="slidenum">
              <a:rPr lang="en-US" smtClean="0"/>
              <a:t>‹#›</a:t>
            </a:fld>
            <a:endParaRPr lang="en-US"/>
          </a:p>
        </p:txBody>
      </p:sp>
    </p:spTree>
    <p:extLst>
      <p:ext uri="{BB962C8B-B14F-4D97-AF65-F5344CB8AC3E}">
        <p14:creationId xmlns:p14="http://schemas.microsoft.com/office/powerpoint/2010/main" val="427694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10E48B3-0A42-4A70-B4EC-7E2E0E54CD1B}" type="datetimeFigureOut">
              <a:rPr lang="en-US" smtClean="0"/>
              <a:t>10/5/2016</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A6EEB31-C772-4B9F-BE67-6041C8D09640}" type="slidenum">
              <a:rPr lang="en-US" smtClean="0"/>
              <a:t>‹#›</a:t>
            </a:fld>
            <a:endParaRPr lang="en-US"/>
          </a:p>
        </p:txBody>
      </p:sp>
    </p:spTree>
    <p:extLst>
      <p:ext uri="{BB962C8B-B14F-4D97-AF65-F5344CB8AC3E}">
        <p14:creationId xmlns:p14="http://schemas.microsoft.com/office/powerpoint/2010/main" val="3821773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hyperlink" Target="mailto:support@graphicsland.com" TargetMode="Externa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image" Target="../media/image2.wmf"/><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3891200" cy="32918400"/>
          </a:xfrm>
          <a:prstGeom prst="rect">
            <a:avLst/>
          </a:prstGeom>
          <a:gradFill>
            <a:gsLst>
              <a:gs pos="53000">
                <a:srgbClr val="008751"/>
              </a:gs>
              <a:gs pos="22000">
                <a:srgbClr val="008751"/>
              </a:gs>
              <a:gs pos="13000">
                <a:srgbClr val="00462A"/>
              </a:gs>
              <a:gs pos="92000">
                <a:srgbClr val="CEEB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815105" y="5966787"/>
            <a:ext cx="9359521" cy="26140230"/>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Rounded Rectangle 6"/>
          <p:cNvSpPr/>
          <p:nvPr/>
        </p:nvSpPr>
        <p:spPr>
          <a:xfrm>
            <a:off x="11515873" y="5966787"/>
            <a:ext cx="20905232" cy="26140230"/>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Rounded Rectangle 7"/>
          <p:cNvSpPr/>
          <p:nvPr/>
        </p:nvSpPr>
        <p:spPr>
          <a:xfrm>
            <a:off x="33850119" y="5966787"/>
            <a:ext cx="9011329" cy="26140230"/>
          </a:xfrm>
          <a:prstGeom prst="roundRect">
            <a:avLst>
              <a:gd name="adj" fmla="val 7365"/>
            </a:avLst>
          </a:prstGeom>
          <a:gradFill flip="none" rotWithShape="1">
            <a:gsLst>
              <a:gs pos="42000">
                <a:schemeClr val="bg1"/>
              </a:gs>
              <a:gs pos="100000">
                <a:srgbClr val="CEEBC3"/>
              </a:gs>
            </a:gsLst>
            <a:lin ang="54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TextBox 7"/>
          <p:cNvSpPr txBox="1"/>
          <p:nvPr/>
        </p:nvSpPr>
        <p:spPr>
          <a:xfrm>
            <a:off x="1019249" y="6940976"/>
            <a:ext cx="9190303" cy="10618291"/>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a:t>
            </a:r>
          </a:p>
          <a:p>
            <a:endParaRPr lang="en-US" sz="3600" dirty="0">
              <a:cs typeface="Arial" pitchFamily="34" charset="0"/>
            </a:endParaRPr>
          </a:p>
          <a:p>
            <a:r>
              <a:rPr lang="en-US" sz="3600" dirty="0">
                <a:cs typeface="Arial" pitchFamily="34" charset="0"/>
              </a:rPr>
              <a:t>Your text would go here. List your information on these lines. Your text would go here our text would go here. List your information on these lines. Your text would go here. List your information on these lines. Your text would go here. </a:t>
            </a:r>
          </a:p>
          <a:p>
            <a:endParaRPr lang="en-US" sz="3600" dirty="0">
              <a:cs typeface="Arial" pitchFamily="34" charset="0"/>
            </a:endParaRPr>
          </a:p>
        </p:txBody>
      </p:sp>
      <p:sp>
        <p:nvSpPr>
          <p:cNvPr id="9" name="TextBox 8"/>
          <p:cNvSpPr txBox="1"/>
          <p:nvPr/>
        </p:nvSpPr>
        <p:spPr>
          <a:xfrm>
            <a:off x="1003617" y="19757142"/>
            <a:ext cx="8932919" cy="3970318"/>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Your text would go here. List your information on these lines. Your text would go here. List your information on these lines. </a:t>
            </a:r>
          </a:p>
        </p:txBody>
      </p:sp>
      <p:sp>
        <p:nvSpPr>
          <p:cNvPr id="10" name="TextBox 9"/>
          <p:cNvSpPr txBox="1"/>
          <p:nvPr/>
        </p:nvSpPr>
        <p:spPr>
          <a:xfrm>
            <a:off x="11917290" y="6940976"/>
            <a:ext cx="20263259" cy="7294305"/>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600" dirty="0">
                <a:cs typeface="Arial" pitchFamily="34" charset="0"/>
              </a:rPr>
              <a:t>List your information on these lines. Your text would go here. </a:t>
            </a:r>
          </a:p>
          <a:p>
            <a:pPr marL="342900" indent="-342900">
              <a:buFont typeface="Arial" pitchFamily="34" charset="0"/>
              <a:buChar char="•"/>
            </a:pPr>
            <a:r>
              <a:rPr lang="en-US" sz="3600" dirty="0">
                <a:cs typeface="Arial" pitchFamily="34" charset="0"/>
              </a:rPr>
              <a:t>List your information on these</a:t>
            </a:r>
          </a:p>
          <a:p>
            <a:r>
              <a:rPr lang="en-US" sz="3600" dirty="0">
                <a:cs typeface="Arial" pitchFamily="34" charset="0"/>
              </a:rPr>
              <a:t>     lines. </a:t>
            </a:r>
          </a:p>
          <a:p>
            <a:pPr marL="342900" indent="-342900">
              <a:buFont typeface="Arial" pitchFamily="34" charset="0"/>
              <a:buChar char="•"/>
            </a:pPr>
            <a:r>
              <a:rPr lang="en-US" sz="3600" dirty="0">
                <a:cs typeface="Arial" pitchFamily="34" charset="0"/>
              </a:rPr>
              <a:t>Your text would go here. List your </a:t>
            </a:r>
          </a:p>
          <a:p>
            <a:r>
              <a:rPr lang="en-US" sz="3600" dirty="0">
                <a:cs typeface="Arial" pitchFamily="34" charset="0"/>
              </a:rPr>
              <a:t>     Your text would go here. List your </a:t>
            </a:r>
          </a:p>
          <a:p>
            <a:r>
              <a:rPr lang="en-US" sz="3600" dirty="0">
                <a:cs typeface="Arial" pitchFamily="34" charset="0"/>
              </a:rPr>
              <a:t>     information on these lines.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a:t>
            </a:r>
          </a:p>
        </p:txBody>
      </p:sp>
      <p:sp>
        <p:nvSpPr>
          <p:cNvPr id="11" name="TextBox 10"/>
          <p:cNvSpPr txBox="1"/>
          <p:nvPr/>
        </p:nvSpPr>
        <p:spPr>
          <a:xfrm>
            <a:off x="11917290" y="20531563"/>
            <a:ext cx="20295010" cy="1200329"/>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p:txBody>
      </p:sp>
      <p:sp>
        <p:nvSpPr>
          <p:cNvPr id="12" name="TextBox 11"/>
          <p:cNvSpPr txBox="1"/>
          <p:nvPr/>
        </p:nvSpPr>
        <p:spPr>
          <a:xfrm>
            <a:off x="33985200" y="6940976"/>
            <a:ext cx="8490826" cy="10064294"/>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a:p>
            <a:endParaRPr lang="en-US" sz="3600" dirty="0">
              <a:cs typeface="Arial" pitchFamily="34" charset="0"/>
            </a:endParaRPr>
          </a:p>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600" dirty="0">
                <a:cs typeface="Arial" pitchFamily="34" charset="0"/>
              </a:rPr>
              <a:t>Your text would go here. List your information on these lines. Your text would go here. Your text would go here. List your information on these lines. Your text would go here. List your information on these lines. Your text would go here. List your information on these lines. </a:t>
            </a:r>
          </a:p>
        </p:txBody>
      </p:sp>
      <p:sp>
        <p:nvSpPr>
          <p:cNvPr id="13" name="TextBox 12"/>
          <p:cNvSpPr txBox="1"/>
          <p:nvPr/>
        </p:nvSpPr>
        <p:spPr>
          <a:xfrm>
            <a:off x="33850120" y="18139724"/>
            <a:ext cx="8773972" cy="3416320"/>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4" name="TextBox 13"/>
          <p:cNvSpPr txBox="1"/>
          <p:nvPr/>
        </p:nvSpPr>
        <p:spPr>
          <a:xfrm>
            <a:off x="33850120" y="22169025"/>
            <a:ext cx="8773972" cy="1200328"/>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a:t>
            </a:r>
          </a:p>
        </p:txBody>
      </p:sp>
      <p:sp>
        <p:nvSpPr>
          <p:cNvPr id="15" name="TextBox 14"/>
          <p:cNvSpPr txBox="1"/>
          <p:nvPr/>
        </p:nvSpPr>
        <p:spPr>
          <a:xfrm>
            <a:off x="33850120" y="24332135"/>
            <a:ext cx="8773972" cy="1200328"/>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a:t>
            </a:r>
          </a:p>
        </p:txBody>
      </p:sp>
      <p:sp>
        <p:nvSpPr>
          <p:cNvPr id="16" name="TextBox 15"/>
          <p:cNvSpPr txBox="1"/>
          <p:nvPr/>
        </p:nvSpPr>
        <p:spPr>
          <a:xfrm>
            <a:off x="34360263" y="17633195"/>
            <a:ext cx="6946339" cy="646331"/>
          </a:xfrm>
          <a:prstGeom prst="rect">
            <a:avLst/>
          </a:prstGeom>
          <a:noFill/>
        </p:spPr>
        <p:txBody>
          <a:bodyPr wrap="square" rtlCol="0">
            <a:spAutoFit/>
          </a:bodyPr>
          <a:lstStyle/>
          <a:p>
            <a:pPr algn="ctr"/>
            <a:r>
              <a:rPr lang="en-US" sz="3600" b="1" dirty="0">
                <a:solidFill>
                  <a:srgbClr val="022778"/>
                </a:solidFill>
              </a:rPr>
              <a:t>Limitations</a:t>
            </a:r>
          </a:p>
        </p:txBody>
      </p:sp>
      <p:sp>
        <p:nvSpPr>
          <p:cNvPr id="17" name="TextBox 16"/>
          <p:cNvSpPr txBox="1"/>
          <p:nvPr/>
        </p:nvSpPr>
        <p:spPr>
          <a:xfrm>
            <a:off x="34360263" y="21620385"/>
            <a:ext cx="6946339" cy="646331"/>
          </a:xfrm>
          <a:prstGeom prst="rect">
            <a:avLst/>
          </a:prstGeom>
          <a:noFill/>
        </p:spPr>
        <p:txBody>
          <a:bodyPr wrap="square" rtlCol="0">
            <a:spAutoFit/>
          </a:bodyPr>
          <a:lstStyle/>
          <a:p>
            <a:pPr algn="ctr"/>
            <a:r>
              <a:rPr lang="en-US" sz="3600" b="1" dirty="0">
                <a:solidFill>
                  <a:srgbClr val="022778"/>
                </a:solidFill>
              </a:rPr>
              <a:t>Acknowledgements</a:t>
            </a:r>
          </a:p>
        </p:txBody>
      </p:sp>
      <p:sp>
        <p:nvSpPr>
          <p:cNvPr id="18" name="TextBox 17"/>
          <p:cNvSpPr txBox="1"/>
          <p:nvPr/>
        </p:nvSpPr>
        <p:spPr>
          <a:xfrm>
            <a:off x="34360263" y="23852285"/>
            <a:ext cx="6946339" cy="646331"/>
          </a:xfrm>
          <a:prstGeom prst="rect">
            <a:avLst/>
          </a:prstGeom>
          <a:noFill/>
        </p:spPr>
        <p:txBody>
          <a:bodyPr wrap="square" rtlCol="0">
            <a:spAutoFit/>
          </a:bodyPr>
          <a:lstStyle/>
          <a:p>
            <a:pPr algn="ctr"/>
            <a:r>
              <a:rPr lang="en-US" sz="3600" b="1" dirty="0">
                <a:solidFill>
                  <a:srgbClr val="022778"/>
                </a:solidFill>
              </a:rPr>
              <a:t>Contact Information</a:t>
            </a:r>
          </a:p>
        </p:txBody>
      </p:sp>
      <p:sp>
        <p:nvSpPr>
          <p:cNvPr id="19" name="TextBox 18"/>
          <p:cNvSpPr txBox="1"/>
          <p:nvPr/>
        </p:nvSpPr>
        <p:spPr>
          <a:xfrm>
            <a:off x="611313" y="5777834"/>
            <a:ext cx="9732267" cy="70788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4000">
                <a:solidFill>
                  <a:srgbClr val="008751"/>
                </a:solidFill>
                <a:latin typeface="Arial Black" pitchFamily="34" charset="0"/>
              </a:rPr>
              <a:t>Introduction</a:t>
            </a:r>
            <a:endParaRPr lang="en-US" sz="4000" dirty="0">
              <a:solidFill>
                <a:srgbClr val="008751"/>
              </a:solidFill>
              <a:latin typeface="Arial Black" pitchFamily="34" charset="0"/>
            </a:endParaRPr>
          </a:p>
        </p:txBody>
      </p:sp>
      <p:sp>
        <p:nvSpPr>
          <p:cNvPr id="20" name="TextBox 19"/>
          <p:cNvSpPr txBox="1"/>
          <p:nvPr/>
        </p:nvSpPr>
        <p:spPr>
          <a:xfrm>
            <a:off x="609600" y="18544050"/>
            <a:ext cx="9732267" cy="70788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4000">
                <a:solidFill>
                  <a:srgbClr val="008751"/>
                </a:solidFill>
                <a:latin typeface="Arial Black" pitchFamily="34" charset="0"/>
              </a:rPr>
              <a:t>Participants</a:t>
            </a:r>
            <a:endParaRPr lang="en-US" sz="4000" dirty="0">
              <a:solidFill>
                <a:srgbClr val="008751"/>
              </a:solidFill>
              <a:latin typeface="Arial Black" pitchFamily="34" charset="0"/>
            </a:endParaRPr>
          </a:p>
        </p:txBody>
      </p:sp>
      <p:sp>
        <p:nvSpPr>
          <p:cNvPr id="21" name="TextBox 20"/>
          <p:cNvSpPr txBox="1"/>
          <p:nvPr/>
        </p:nvSpPr>
        <p:spPr>
          <a:xfrm>
            <a:off x="11228994" y="5777834"/>
            <a:ext cx="21391400" cy="70788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4000">
                <a:solidFill>
                  <a:srgbClr val="008751"/>
                </a:solidFill>
                <a:latin typeface="Arial Black" pitchFamily="34" charset="0"/>
              </a:rPr>
              <a:t>Results</a:t>
            </a:r>
            <a:endParaRPr lang="en-US" sz="4000" dirty="0">
              <a:solidFill>
                <a:srgbClr val="008751"/>
              </a:solidFill>
              <a:latin typeface="Arial Black" pitchFamily="34" charset="0"/>
            </a:endParaRPr>
          </a:p>
        </p:txBody>
      </p:sp>
      <p:sp>
        <p:nvSpPr>
          <p:cNvPr id="22" name="TextBox 21"/>
          <p:cNvSpPr txBox="1"/>
          <p:nvPr/>
        </p:nvSpPr>
        <p:spPr>
          <a:xfrm>
            <a:off x="33648692" y="5777834"/>
            <a:ext cx="9366208" cy="70788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4000" dirty="0">
                <a:solidFill>
                  <a:srgbClr val="008751"/>
                </a:solidFill>
                <a:latin typeface="Arial Black" pitchFamily="34" charset="0"/>
              </a:rPr>
              <a:t>Conclusion</a:t>
            </a:r>
          </a:p>
        </p:txBody>
      </p:sp>
      <p:sp>
        <p:nvSpPr>
          <p:cNvPr id="23" name="Rectangle 22"/>
          <p:cNvSpPr/>
          <p:nvPr/>
        </p:nvSpPr>
        <p:spPr>
          <a:xfrm>
            <a:off x="0" y="0"/>
            <a:ext cx="43891200" cy="5105400"/>
          </a:xfrm>
          <a:prstGeom prst="rect">
            <a:avLst/>
          </a:prstGeom>
          <a:gradFill>
            <a:gsLst>
              <a:gs pos="62000">
                <a:srgbClr val="CEEBC3"/>
              </a:gs>
              <a:gs pos="80000">
                <a:srgbClr val="008751"/>
              </a:gs>
              <a:gs pos="0">
                <a:srgbClr val="008751"/>
              </a:gs>
              <a:gs pos="47000">
                <a:srgbClr val="269A42"/>
              </a:gs>
              <a:gs pos="15840">
                <a:srgbClr val="CEEBC3"/>
              </a:gs>
              <a:gs pos="92083">
                <a:srgbClr val="AADD96"/>
              </a:gs>
              <a:gs pos="70000">
                <a:srgbClr val="33CC33"/>
              </a:gs>
              <a:gs pos="30000">
                <a:srgbClr val="AADD96"/>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4" name="Table 23"/>
          <p:cNvGraphicFramePr>
            <a:graphicFrameLocks noGrp="1"/>
          </p:cNvGraphicFramePr>
          <p:nvPr>
            <p:extLst>
              <p:ext uri="{D42A27DB-BD31-4B8C-83A1-F6EECF244321}">
                <p14:modId xmlns:p14="http://schemas.microsoft.com/office/powerpoint/2010/main" val="1120535087"/>
              </p:ext>
            </p:extLst>
          </p:nvPr>
        </p:nvGraphicFramePr>
        <p:xfrm>
          <a:off x="1300505" y="23820583"/>
          <a:ext cx="8229793" cy="5519941"/>
        </p:xfrm>
        <a:graphic>
          <a:graphicData uri="http://schemas.openxmlformats.org/drawingml/2006/table">
            <a:tbl>
              <a:tblPr firstRow="1" bandRow="1">
                <a:tableStyleId>{5FD0F851-EC5A-4D38-B0AD-8093EC10F338}</a:tableStyleId>
              </a:tblPr>
              <a:tblGrid>
                <a:gridCol w="2339844">
                  <a:extLst>
                    <a:ext uri="{9D8B030D-6E8A-4147-A177-3AD203B41FA5}">
                      <a16:colId xmlns:a16="http://schemas.microsoft.com/office/drawing/2014/main" xmlns="" val="20000"/>
                    </a:ext>
                  </a:extLst>
                </a:gridCol>
                <a:gridCol w="1349871">
                  <a:extLst>
                    <a:ext uri="{9D8B030D-6E8A-4147-A177-3AD203B41FA5}">
                      <a16:colId xmlns:a16="http://schemas.microsoft.com/office/drawing/2014/main" xmlns="" val="20001"/>
                    </a:ext>
                  </a:extLst>
                </a:gridCol>
                <a:gridCol w="2101888">
                  <a:extLst>
                    <a:ext uri="{9D8B030D-6E8A-4147-A177-3AD203B41FA5}">
                      <a16:colId xmlns:a16="http://schemas.microsoft.com/office/drawing/2014/main" xmlns="" val="20002"/>
                    </a:ext>
                  </a:extLst>
                </a:gridCol>
                <a:gridCol w="2438190">
                  <a:extLst>
                    <a:ext uri="{9D8B030D-6E8A-4147-A177-3AD203B41FA5}">
                      <a16:colId xmlns:a16="http://schemas.microsoft.com/office/drawing/2014/main" xmlns="" val="20003"/>
                    </a:ext>
                  </a:extLst>
                </a:gridCol>
              </a:tblGrid>
              <a:tr h="842813">
                <a:tc>
                  <a:txBody>
                    <a:bodyPr/>
                    <a:lstStyle/>
                    <a:p>
                      <a:endParaRPr lang="en-US" sz="2800" dirty="0"/>
                    </a:p>
                  </a:txBody>
                  <a:tcPr/>
                </a:tc>
                <a:tc>
                  <a:txBody>
                    <a:bodyPr/>
                    <a:lstStyle/>
                    <a:p>
                      <a:r>
                        <a:rPr lang="en-US" sz="2800" dirty="0"/>
                        <a:t>Pre-test</a:t>
                      </a:r>
                    </a:p>
                  </a:txBody>
                  <a:tcPr/>
                </a:tc>
                <a:tc>
                  <a:txBody>
                    <a:bodyPr/>
                    <a:lstStyle/>
                    <a:p>
                      <a:r>
                        <a:rPr lang="en-US" sz="2800" dirty="0"/>
                        <a:t>6 </a:t>
                      </a:r>
                      <a:r>
                        <a:rPr lang="en-US" sz="2800" dirty="0" err="1"/>
                        <a:t>mo</a:t>
                      </a:r>
                      <a:r>
                        <a:rPr lang="en-US" sz="2800" dirty="0"/>
                        <a:t> Post-Test</a:t>
                      </a:r>
                    </a:p>
                  </a:txBody>
                  <a:tcPr/>
                </a:tc>
                <a:tc>
                  <a:txBody>
                    <a:bodyPr/>
                    <a:lstStyle/>
                    <a:p>
                      <a:r>
                        <a:rPr lang="en-US" sz="2800" dirty="0"/>
                        <a:t>12-mo Post-Test</a:t>
                      </a:r>
                    </a:p>
                  </a:txBody>
                  <a:tcPr/>
                </a:tc>
                <a:extLst>
                  <a:ext uri="{0D108BD9-81ED-4DB2-BD59-A6C34878D82A}">
                    <a16:rowId xmlns:a16="http://schemas.microsoft.com/office/drawing/2014/main" xmlns="" val="10000"/>
                  </a:ext>
                </a:extLst>
              </a:tr>
              <a:tr h="486473">
                <a:tc>
                  <a:txBody>
                    <a:bodyPr/>
                    <a:lstStyle/>
                    <a:p>
                      <a:r>
                        <a:rPr lang="en-US" sz="2800" dirty="0"/>
                        <a:t>Male</a:t>
                      </a:r>
                      <a:r>
                        <a:rPr lang="en-US" sz="2800" baseline="0" dirty="0"/>
                        <a:t> Patients</a:t>
                      </a:r>
                      <a:endParaRPr lang="en-US" sz="2800" dirty="0"/>
                    </a:p>
                  </a:txBody>
                  <a:tcPr/>
                </a:tc>
                <a:tc>
                  <a:txBody>
                    <a:bodyPr/>
                    <a:lstStyle/>
                    <a:p>
                      <a:r>
                        <a:rPr lang="en-US" sz="2800" dirty="0"/>
                        <a:t>61%</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xmlns="" val="10001"/>
                  </a:ext>
                </a:extLst>
              </a:tr>
              <a:tr h="496989">
                <a:tc>
                  <a:txBody>
                    <a:bodyPr/>
                    <a:lstStyle/>
                    <a:p>
                      <a:r>
                        <a:rPr lang="en-US" sz="2800" dirty="0"/>
                        <a:t>Female Patients</a:t>
                      </a:r>
                    </a:p>
                  </a:txBody>
                  <a:tcPr/>
                </a:tc>
                <a:tc>
                  <a:txBody>
                    <a:bodyPr/>
                    <a:lstStyle/>
                    <a:p>
                      <a:r>
                        <a:rPr lang="en-US" sz="2800" dirty="0"/>
                        <a:t>39%</a:t>
                      </a:r>
                    </a:p>
                  </a:txBody>
                  <a:tcPr/>
                </a:tc>
                <a:tc>
                  <a:txBody>
                    <a:bodyPr/>
                    <a:lstStyle/>
                    <a:p>
                      <a:r>
                        <a:rPr lang="en-US" sz="2800" dirty="0"/>
                        <a:t>-</a:t>
                      </a:r>
                    </a:p>
                  </a:txBody>
                  <a:tcPr/>
                </a:tc>
                <a:tc>
                  <a:txBody>
                    <a:bodyPr/>
                    <a:lstStyle/>
                    <a:p>
                      <a:r>
                        <a:rPr lang="en-US" sz="2800" dirty="0"/>
                        <a:t>-</a:t>
                      </a:r>
                    </a:p>
                  </a:txBody>
                  <a:tcPr/>
                </a:tc>
                <a:extLst>
                  <a:ext uri="{0D108BD9-81ED-4DB2-BD59-A6C34878D82A}">
                    <a16:rowId xmlns:a16="http://schemas.microsoft.com/office/drawing/2014/main" xmlns="" val="10002"/>
                  </a:ext>
                </a:extLst>
              </a:tr>
              <a:tr h="521221">
                <a:tc>
                  <a:txBody>
                    <a:bodyPr/>
                    <a:lstStyle/>
                    <a:p>
                      <a:r>
                        <a:rPr lang="en-US" sz="2800" dirty="0"/>
                        <a:t>Hypertension</a:t>
                      </a:r>
                    </a:p>
                  </a:txBody>
                  <a:tcPr/>
                </a:tc>
                <a:tc>
                  <a:txBody>
                    <a:bodyPr/>
                    <a:lstStyle/>
                    <a:p>
                      <a:r>
                        <a:rPr lang="en-US" sz="2800" dirty="0"/>
                        <a:t>2.6%</a:t>
                      </a:r>
                    </a:p>
                  </a:txBody>
                  <a:tcPr/>
                </a:tc>
                <a:tc>
                  <a:txBody>
                    <a:bodyPr/>
                    <a:lstStyle/>
                    <a:p>
                      <a:r>
                        <a:rPr lang="en-US" sz="2800" dirty="0"/>
                        <a:t>42.1%</a:t>
                      </a:r>
                    </a:p>
                  </a:txBody>
                  <a:tcPr/>
                </a:tc>
                <a:tc>
                  <a:txBody>
                    <a:bodyPr/>
                    <a:lstStyle/>
                    <a:p>
                      <a:r>
                        <a:rPr lang="en-US" sz="2800" dirty="0"/>
                        <a:t>12.4%</a:t>
                      </a:r>
                    </a:p>
                  </a:txBody>
                  <a:tcPr/>
                </a:tc>
                <a:extLst>
                  <a:ext uri="{0D108BD9-81ED-4DB2-BD59-A6C34878D82A}">
                    <a16:rowId xmlns:a16="http://schemas.microsoft.com/office/drawing/2014/main" xmlns="" val="10003"/>
                  </a:ext>
                </a:extLst>
              </a:tr>
              <a:tr h="486473">
                <a:tc>
                  <a:txBody>
                    <a:bodyPr/>
                    <a:lstStyle/>
                    <a:p>
                      <a:r>
                        <a:rPr lang="en-US" sz="2800" dirty="0"/>
                        <a:t>Snoring</a:t>
                      </a:r>
                    </a:p>
                  </a:txBody>
                  <a:tcPr/>
                </a:tc>
                <a:tc>
                  <a:txBody>
                    <a:bodyPr/>
                    <a:lstStyle/>
                    <a:p>
                      <a:r>
                        <a:rPr lang="en-US" sz="2800" dirty="0"/>
                        <a:t>11.35%</a:t>
                      </a:r>
                    </a:p>
                  </a:txBody>
                  <a:tcPr/>
                </a:tc>
                <a:tc>
                  <a:txBody>
                    <a:bodyPr/>
                    <a:lstStyle/>
                    <a:p>
                      <a:r>
                        <a:rPr lang="en-US" sz="2800" dirty="0"/>
                        <a:t>10.2%</a:t>
                      </a:r>
                    </a:p>
                  </a:txBody>
                  <a:tcPr/>
                </a:tc>
                <a:tc>
                  <a:txBody>
                    <a:bodyPr/>
                    <a:lstStyle/>
                    <a:p>
                      <a:r>
                        <a:rPr lang="en-US" sz="2800" dirty="0"/>
                        <a:t>15.8%</a:t>
                      </a:r>
                    </a:p>
                  </a:txBody>
                  <a:tcPr/>
                </a:tc>
                <a:extLst>
                  <a:ext uri="{0D108BD9-81ED-4DB2-BD59-A6C34878D82A}">
                    <a16:rowId xmlns:a16="http://schemas.microsoft.com/office/drawing/2014/main" xmlns="" val="10004"/>
                  </a:ext>
                </a:extLst>
              </a:tr>
              <a:tr h="486473">
                <a:tc>
                  <a:txBody>
                    <a:bodyPr/>
                    <a:lstStyle/>
                    <a:p>
                      <a:r>
                        <a:rPr lang="en-US" sz="2800" dirty="0"/>
                        <a:t>Medications</a:t>
                      </a:r>
                    </a:p>
                  </a:txBody>
                  <a:tcPr/>
                </a:tc>
                <a:tc>
                  <a:txBody>
                    <a:bodyPr/>
                    <a:lstStyle/>
                    <a:p>
                      <a:r>
                        <a:rPr lang="en-US" sz="2800" dirty="0"/>
                        <a:t>45.2%</a:t>
                      </a:r>
                    </a:p>
                  </a:txBody>
                  <a:tcPr/>
                </a:tc>
                <a:tc>
                  <a:txBody>
                    <a:bodyPr/>
                    <a:lstStyle/>
                    <a:p>
                      <a:r>
                        <a:rPr lang="en-US" sz="2800" dirty="0"/>
                        <a:t>42.1%</a:t>
                      </a:r>
                    </a:p>
                  </a:txBody>
                  <a:tcPr/>
                </a:tc>
                <a:tc>
                  <a:txBody>
                    <a:bodyPr/>
                    <a:lstStyle/>
                    <a:p>
                      <a:r>
                        <a:rPr lang="en-US" sz="2800" dirty="0"/>
                        <a:t>40%</a:t>
                      </a:r>
                    </a:p>
                  </a:txBody>
                  <a:tcPr/>
                </a:tc>
                <a:extLst>
                  <a:ext uri="{0D108BD9-81ED-4DB2-BD59-A6C34878D82A}">
                    <a16:rowId xmlns:a16="http://schemas.microsoft.com/office/drawing/2014/main" xmlns="" val="10005"/>
                  </a:ext>
                </a:extLst>
              </a:tr>
              <a:tr h="486473">
                <a:tc>
                  <a:txBody>
                    <a:bodyPr/>
                    <a:lstStyle/>
                    <a:p>
                      <a:r>
                        <a:rPr lang="en-US" sz="2800" dirty="0"/>
                        <a:t>Smoking</a:t>
                      </a:r>
                    </a:p>
                  </a:txBody>
                  <a:tcPr/>
                </a:tc>
                <a:tc>
                  <a:txBody>
                    <a:bodyPr/>
                    <a:lstStyle/>
                    <a:p>
                      <a:r>
                        <a:rPr lang="en-US" sz="2800" dirty="0"/>
                        <a:t>16.5%</a:t>
                      </a:r>
                    </a:p>
                  </a:txBody>
                  <a:tcPr/>
                </a:tc>
                <a:tc>
                  <a:txBody>
                    <a:bodyPr/>
                    <a:lstStyle/>
                    <a:p>
                      <a:r>
                        <a:rPr lang="en-US" sz="2800" dirty="0"/>
                        <a:t>14.5%</a:t>
                      </a:r>
                    </a:p>
                  </a:txBody>
                  <a:tcPr/>
                </a:tc>
                <a:tc>
                  <a:txBody>
                    <a:bodyPr/>
                    <a:lstStyle/>
                    <a:p>
                      <a:r>
                        <a:rPr lang="en-US" sz="2800" dirty="0"/>
                        <a:t>10.14%</a:t>
                      </a:r>
                    </a:p>
                  </a:txBody>
                  <a:tcPr/>
                </a:tc>
                <a:extLst>
                  <a:ext uri="{0D108BD9-81ED-4DB2-BD59-A6C34878D82A}">
                    <a16:rowId xmlns:a16="http://schemas.microsoft.com/office/drawing/2014/main" xmlns="" val="10006"/>
                  </a:ext>
                </a:extLst>
              </a:tr>
              <a:tr h="486473">
                <a:tc>
                  <a:txBody>
                    <a:bodyPr/>
                    <a:lstStyle/>
                    <a:p>
                      <a:r>
                        <a:rPr lang="en-US" sz="2800" dirty="0"/>
                        <a:t>Pregnancy</a:t>
                      </a:r>
                    </a:p>
                  </a:txBody>
                  <a:tcPr/>
                </a:tc>
                <a:tc>
                  <a:txBody>
                    <a:bodyPr/>
                    <a:lstStyle/>
                    <a:p>
                      <a:r>
                        <a:rPr lang="en-US" sz="2800" dirty="0"/>
                        <a:t>.3%</a:t>
                      </a:r>
                    </a:p>
                  </a:txBody>
                  <a:tcPr/>
                </a:tc>
                <a:tc>
                  <a:txBody>
                    <a:bodyPr/>
                    <a:lstStyle/>
                    <a:p>
                      <a:r>
                        <a:rPr lang="en-US" sz="2800" dirty="0"/>
                        <a:t>15%</a:t>
                      </a:r>
                    </a:p>
                  </a:txBody>
                  <a:tcPr/>
                </a:tc>
                <a:tc>
                  <a:txBody>
                    <a:bodyPr/>
                    <a:lstStyle/>
                    <a:p>
                      <a:r>
                        <a:rPr lang="en-US" sz="2800" dirty="0"/>
                        <a:t>12%</a:t>
                      </a:r>
                    </a:p>
                  </a:txBody>
                  <a:tcPr/>
                </a:tc>
                <a:extLst>
                  <a:ext uri="{0D108BD9-81ED-4DB2-BD59-A6C34878D82A}">
                    <a16:rowId xmlns:a16="http://schemas.microsoft.com/office/drawing/2014/main" xmlns="" val="10007"/>
                  </a:ext>
                </a:extLst>
              </a:tr>
              <a:tr h="486473">
                <a:tc>
                  <a:txBody>
                    <a:bodyPr/>
                    <a:lstStyle/>
                    <a:p>
                      <a:r>
                        <a:rPr lang="en-US" sz="2800" dirty="0"/>
                        <a:t>Alcoholism</a:t>
                      </a:r>
                    </a:p>
                  </a:txBody>
                  <a:tcPr/>
                </a:tc>
                <a:tc>
                  <a:txBody>
                    <a:bodyPr/>
                    <a:lstStyle/>
                    <a:p>
                      <a:r>
                        <a:rPr lang="en-US" sz="2800" dirty="0"/>
                        <a:t>2.5%</a:t>
                      </a:r>
                    </a:p>
                  </a:txBody>
                  <a:tcPr/>
                </a:tc>
                <a:tc>
                  <a:txBody>
                    <a:bodyPr/>
                    <a:lstStyle/>
                    <a:p>
                      <a:r>
                        <a:rPr lang="en-US" sz="2800" dirty="0"/>
                        <a:t>36.47%</a:t>
                      </a:r>
                    </a:p>
                  </a:txBody>
                  <a:tcPr/>
                </a:tc>
                <a:tc>
                  <a:txBody>
                    <a:bodyPr/>
                    <a:lstStyle/>
                    <a:p>
                      <a:r>
                        <a:rPr lang="en-US" sz="2800" dirty="0"/>
                        <a:t>11.6%</a:t>
                      </a:r>
                    </a:p>
                  </a:txBody>
                  <a:tcPr/>
                </a:tc>
                <a:extLst>
                  <a:ext uri="{0D108BD9-81ED-4DB2-BD59-A6C34878D82A}">
                    <a16:rowId xmlns:a16="http://schemas.microsoft.com/office/drawing/2014/main" xmlns="" val="10008"/>
                  </a:ext>
                </a:extLst>
              </a:tr>
            </a:tbl>
          </a:graphicData>
        </a:graphic>
      </p:graphicFrame>
      <p:graphicFrame>
        <p:nvGraphicFramePr>
          <p:cNvPr id="25" name="Chart 24"/>
          <p:cNvGraphicFramePr/>
          <p:nvPr>
            <p:extLst>
              <p:ext uri="{D42A27DB-BD31-4B8C-83A1-F6EECF244321}">
                <p14:modId xmlns:p14="http://schemas.microsoft.com/office/powerpoint/2010/main" val="2923557686"/>
              </p:ext>
            </p:extLst>
          </p:nvPr>
        </p:nvGraphicFramePr>
        <p:xfrm>
          <a:off x="14558480" y="14735835"/>
          <a:ext cx="14804544" cy="54390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Chart 25"/>
          <p:cNvGraphicFramePr/>
          <p:nvPr>
            <p:extLst>
              <p:ext uri="{D42A27DB-BD31-4B8C-83A1-F6EECF244321}">
                <p14:modId xmlns:p14="http://schemas.microsoft.com/office/powerpoint/2010/main" val="3822133768"/>
              </p:ext>
            </p:extLst>
          </p:nvPr>
        </p:nvGraphicFramePr>
        <p:xfrm>
          <a:off x="14613210" y="22232446"/>
          <a:ext cx="14694807" cy="5887815"/>
        </p:xfrm>
        <a:graphic>
          <a:graphicData uri="http://schemas.openxmlformats.org/drawingml/2006/chart">
            <c:chart xmlns:c="http://schemas.openxmlformats.org/drawingml/2006/chart" xmlns:r="http://schemas.openxmlformats.org/officeDocument/2006/relationships" r:id="rId3"/>
          </a:graphicData>
        </a:graphic>
      </p:graphicFrame>
      <p:sp>
        <p:nvSpPr>
          <p:cNvPr id="27" name="Rectangle 26"/>
          <p:cNvSpPr/>
          <p:nvPr/>
        </p:nvSpPr>
        <p:spPr>
          <a:xfrm>
            <a:off x="513080" y="526157"/>
            <a:ext cx="42501819" cy="4053084"/>
          </a:xfrm>
          <a:prstGeom prst="rect">
            <a:avLst/>
          </a:prstGeom>
          <a:solidFill>
            <a:schemeClr val="bg1"/>
          </a:solidFill>
          <a:ln>
            <a:noFill/>
          </a:ln>
          <a:effectLst>
            <a:outerShdw blurRad="2540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762000"/>
            <a:ext cx="6323462" cy="3974188"/>
          </a:xfrm>
          <a:prstGeom prst="rect">
            <a:avLst/>
          </a:prstGeom>
        </p:spPr>
      </p:pic>
      <p:sp>
        <p:nvSpPr>
          <p:cNvPr id="29" name="TextBox 28"/>
          <p:cNvSpPr txBox="1"/>
          <p:nvPr/>
        </p:nvSpPr>
        <p:spPr>
          <a:xfrm>
            <a:off x="10964864" y="610850"/>
            <a:ext cx="22002749" cy="2123658"/>
          </a:xfrm>
          <a:prstGeom prst="rect">
            <a:avLst/>
          </a:prstGeom>
          <a:noFill/>
        </p:spPr>
        <p:txBody>
          <a:bodyPr wrap="square" rtlCol="0">
            <a:spAutoFit/>
          </a:bodyPr>
          <a:lstStyle/>
          <a:p>
            <a:pPr algn="ctr"/>
            <a:r>
              <a:rPr lang="en-US" sz="6600" dirty="0">
                <a:latin typeface="Franklin Gothic Medium" pitchFamily="34" charset="0"/>
              </a:rPr>
              <a:t>Your poster title goes here.</a:t>
            </a:r>
          </a:p>
          <a:p>
            <a:pPr algn="ctr"/>
            <a:r>
              <a:rPr lang="en-US" sz="6600" dirty="0">
                <a:latin typeface="Franklin Gothic Medium" pitchFamily="34" charset="0"/>
              </a:rPr>
              <a:t>Created for Roosevelt University by MakeSigns.com</a:t>
            </a:r>
          </a:p>
        </p:txBody>
      </p:sp>
      <p:sp>
        <p:nvSpPr>
          <p:cNvPr id="30" name="TextBox 29"/>
          <p:cNvSpPr txBox="1"/>
          <p:nvPr/>
        </p:nvSpPr>
        <p:spPr>
          <a:xfrm>
            <a:off x="10929939" y="2896850"/>
            <a:ext cx="21997986" cy="1446550"/>
          </a:xfrm>
          <a:prstGeom prst="rect">
            <a:avLst/>
          </a:prstGeom>
          <a:noFill/>
        </p:spPr>
        <p:txBody>
          <a:bodyPr wrap="square" rtlCol="0">
            <a:spAutoFit/>
          </a:bodyPr>
          <a:lstStyle/>
          <a:p>
            <a:pPr algn="ctr"/>
            <a:r>
              <a:rPr lang="en-US" sz="4400" i="1" dirty="0"/>
              <a:t>Authors go here</a:t>
            </a:r>
          </a:p>
          <a:p>
            <a:pPr algn="ctr"/>
            <a:r>
              <a:rPr lang="en-US" sz="4400" i="1" dirty="0"/>
              <a:t>Roosevelt University</a:t>
            </a:r>
          </a:p>
        </p:txBody>
      </p:sp>
      <p:sp>
        <p:nvSpPr>
          <p:cNvPr id="31" name="TextBox 30"/>
          <p:cNvSpPr txBox="1"/>
          <p:nvPr/>
        </p:nvSpPr>
        <p:spPr>
          <a:xfrm>
            <a:off x="11917290" y="28887997"/>
            <a:ext cx="20263259" cy="2862322"/>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Your text would go here. </a:t>
            </a:r>
          </a:p>
          <a:p>
            <a:pPr marL="342900" indent="-342900">
              <a:buFont typeface="Arial" pitchFamily="34" charset="0"/>
              <a:buChar char="•"/>
            </a:pPr>
            <a:r>
              <a:rPr lang="en-US" sz="3600" dirty="0">
                <a:cs typeface="Arial" pitchFamily="34" charset="0"/>
              </a:rPr>
              <a:t>List your information on these lines. Your text would go here. </a:t>
            </a:r>
          </a:p>
          <a:p>
            <a:pPr marL="342900" indent="-342900">
              <a:buFont typeface="Arial" pitchFamily="34" charset="0"/>
              <a:buChar char="•"/>
            </a:pPr>
            <a:r>
              <a:rPr lang="en-US" sz="3600" dirty="0">
                <a:cs typeface="Arial" pitchFamily="34" charset="0"/>
              </a:rPr>
              <a:t>List your information on these</a:t>
            </a:r>
          </a:p>
          <a:p>
            <a:r>
              <a:rPr lang="en-US" sz="3600" dirty="0">
                <a:cs typeface="Arial" pitchFamily="34" charset="0"/>
              </a:rPr>
              <a:t>     lines. </a:t>
            </a:r>
          </a:p>
        </p:txBody>
      </p:sp>
      <p:sp>
        <p:nvSpPr>
          <p:cNvPr id="32" name="TextBox 31"/>
          <p:cNvSpPr txBox="1"/>
          <p:nvPr/>
        </p:nvSpPr>
        <p:spPr>
          <a:xfrm>
            <a:off x="1003617" y="29987646"/>
            <a:ext cx="9201568" cy="2308324"/>
          </a:xfrm>
          <a:prstGeom prst="rect">
            <a:avLst/>
          </a:prstGeom>
          <a:noFill/>
        </p:spPr>
        <p:txBody>
          <a:bodyPr wrap="square" rtlCol="0">
            <a:spAutoFit/>
          </a:bodyPr>
          <a:lstStyle/>
          <a:p>
            <a:r>
              <a:rPr lang="en-US" sz="3600" dirty="0">
                <a:cs typeface="Arial" pitchFamily="34" charset="0"/>
              </a:rPr>
              <a:t>Your text would go here. List your information on these lines. Your text would go here. List your information on these lines. </a:t>
            </a:r>
          </a:p>
          <a:p>
            <a:endParaRPr lang="en-US" sz="3600" dirty="0">
              <a:cs typeface="Arial" pitchFamily="34" charset="0"/>
            </a:endParaRPr>
          </a:p>
        </p:txBody>
      </p:sp>
      <p:sp>
        <p:nvSpPr>
          <p:cNvPr id="33" name="TextBox 32"/>
          <p:cNvSpPr txBox="1"/>
          <p:nvPr/>
        </p:nvSpPr>
        <p:spPr>
          <a:xfrm>
            <a:off x="33648692" y="26289000"/>
            <a:ext cx="9366208" cy="707886"/>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sz="4000">
                <a:solidFill>
                  <a:srgbClr val="008751"/>
                </a:solidFill>
                <a:latin typeface="Arial Black" pitchFamily="34" charset="0"/>
              </a:rPr>
              <a:t>References</a:t>
            </a:r>
            <a:endParaRPr lang="en-US" sz="4000" dirty="0">
              <a:solidFill>
                <a:srgbClr val="008751"/>
              </a:solidFill>
              <a:latin typeface="Arial Black" pitchFamily="34" charset="0"/>
            </a:endParaRPr>
          </a:p>
        </p:txBody>
      </p:sp>
      <p:sp>
        <p:nvSpPr>
          <p:cNvPr id="34" name="TextBox 33"/>
          <p:cNvSpPr txBox="1"/>
          <p:nvPr/>
        </p:nvSpPr>
        <p:spPr>
          <a:xfrm>
            <a:off x="33985200" y="27508200"/>
            <a:ext cx="8638892" cy="4154984"/>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Your text would go here. List your information on these lines. </a:t>
            </a:r>
          </a:p>
        </p:txBody>
      </p:sp>
      <p:grpSp>
        <p:nvGrpSpPr>
          <p:cNvPr id="37" name="Group 44"/>
          <p:cNvGrpSpPr>
            <a:grpSpLocks/>
          </p:cNvGrpSpPr>
          <p:nvPr/>
        </p:nvGrpSpPr>
        <p:grpSpPr bwMode="auto">
          <a:xfrm>
            <a:off x="10560050" y="0"/>
            <a:ext cx="22745700" cy="32994600"/>
            <a:chOff x="10560050" y="0"/>
            <a:chExt cx="22745700" cy="32994600"/>
          </a:xfrm>
        </p:grpSpPr>
        <p:sp>
          <p:nvSpPr>
            <p:cNvPr id="38"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39"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dirty="0">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40" name="Rectangle 48"/>
            <p:cNvSpPr>
              <a:spLocks noChangeArrowheads="1"/>
            </p:cNvSpPr>
            <p:nvPr/>
          </p:nvSpPr>
          <p:spPr bwMode="auto">
            <a:xfrm>
              <a:off x="32967613" y="0"/>
              <a:ext cx="330200"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41"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a:t>
              </a:r>
            </a:p>
          </p:txBody>
        </p:sp>
      </p:grpSp>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5348" y="-3377755"/>
            <a:ext cx="5374458" cy="3377755"/>
          </a:xfrm>
          <a:prstGeom prst="rect">
            <a:avLst/>
          </a:prstGeom>
        </p:spPr>
      </p:pic>
      <p:pic>
        <p:nvPicPr>
          <p:cNvPr id="43" name="Picture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1025" y="-1973658"/>
            <a:ext cx="6904634" cy="2056486"/>
          </a:xfrm>
          <a:prstGeom prst="rect">
            <a:avLst/>
          </a:prstGeom>
        </p:spPr>
      </p:pic>
      <p:sp>
        <p:nvSpPr>
          <p:cNvPr id="44" name="Text Box 48"/>
          <p:cNvSpPr txBox="1">
            <a:spLocks noChangeArrowheads="1"/>
          </p:cNvSpPr>
          <p:nvPr/>
        </p:nvSpPr>
        <p:spPr bwMode="auto">
          <a:xfrm>
            <a:off x="9359785" y="8661195"/>
            <a:ext cx="24460200" cy="16773525"/>
          </a:xfrm>
          <a:prstGeom prst="rect">
            <a:avLst/>
          </a:prstGeom>
          <a:solidFill>
            <a:srgbClr val="EAEAEA"/>
          </a:solidFill>
          <a:ln w="381000">
            <a:solidFill>
              <a:srgbClr val="FF0000"/>
            </a:solidFill>
            <a:miter lim="800000"/>
            <a:headEnd/>
            <a:tailEnd/>
          </a:ln>
        </p:spPr>
        <p:txBody>
          <a:bodyPr lIns="365760" tIns="365760" rIns="365760" bIns="36576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eaLnBrk="1" hangingPunct="1"/>
            <a:r>
              <a:rPr lang="en-US" altLang="ja-JP" sz="4600" dirty="0">
                <a:latin typeface="Calibri" pitchFamily="34" charset="0"/>
                <a:ea typeface="MS PGothic" pitchFamily="34" charset="-128"/>
              </a:rPr>
              <a:t>This research template complements of MakeSigns.com</a:t>
            </a:r>
          </a:p>
          <a:p>
            <a:pPr eaLnBrk="1" hangingPunct="1"/>
            <a:r>
              <a:rPr lang="en-US" altLang="ja-JP" sz="4600" dirty="0">
                <a:latin typeface="Calibri" pitchFamily="34" charset="0"/>
                <a:ea typeface="MS PGothic" pitchFamily="34" charset="-128"/>
              </a:rPr>
              <a:t> </a:t>
            </a:r>
          </a:p>
          <a:p>
            <a:pPr eaLnBrk="1" hangingPunct="1"/>
            <a:r>
              <a:rPr lang="en-US" altLang="ja-JP" sz="4600" dirty="0">
                <a:latin typeface="Calibri" pitchFamily="34" charset="0"/>
                <a:ea typeface="MS PGothic" pitchFamily="34" charset="-128"/>
              </a:rPr>
              <a:t>If you opened this file directly from a web browser, you’ll want to save it to your computer before adding your poster information.</a:t>
            </a:r>
            <a:br>
              <a:rPr lang="en-US" altLang="ja-JP" sz="4600"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a:latin typeface="Calibri" pitchFamily="34" charset="0"/>
                <a:ea typeface="MS PGothic" pitchFamily="34" charset="-128"/>
              </a:rPr>
              <a:t>The </a:t>
            </a:r>
            <a:r>
              <a:rPr lang="en-US" altLang="ja-JP" sz="4600" smtClean="0">
                <a:latin typeface="Calibri" pitchFamily="34" charset="0"/>
                <a:ea typeface="MS PGothic" pitchFamily="34" charset="-128"/>
              </a:rPr>
              <a:t>most common size </a:t>
            </a:r>
            <a:r>
              <a:rPr lang="en-US" altLang="ja-JP" sz="4600" dirty="0">
                <a:latin typeface="Calibri" pitchFamily="34" charset="0"/>
                <a:ea typeface="MS PGothic" pitchFamily="34" charset="-128"/>
              </a:rPr>
              <a:t>for Tri-Fold boards is </a:t>
            </a:r>
            <a:r>
              <a:rPr lang="en-US" altLang="ja-JP" sz="4600" b="1" dirty="0">
                <a:latin typeface="Calibri" pitchFamily="34" charset="0"/>
                <a:ea typeface="MS PGothic" pitchFamily="34" charset="-128"/>
              </a:rPr>
              <a:t>36” by </a:t>
            </a:r>
            <a:r>
              <a:rPr lang="en-US" altLang="ja-JP" sz="4600" b="1">
                <a:latin typeface="Calibri" pitchFamily="34" charset="0"/>
                <a:ea typeface="MS PGothic" pitchFamily="34" charset="-128"/>
              </a:rPr>
              <a:t>48</a:t>
            </a:r>
            <a:r>
              <a:rPr lang="en-US" altLang="ja-JP" sz="4600" b="1" smtClean="0">
                <a:latin typeface="Calibri" pitchFamily="34" charset="0"/>
                <a:ea typeface="MS PGothic" pitchFamily="34" charset="-128"/>
              </a:rPr>
              <a:t>”</a:t>
            </a:r>
            <a:r>
              <a:rPr lang="en-US" altLang="ja-JP" sz="4600" smtClean="0">
                <a:latin typeface="Calibri" pitchFamily="34" charset="0"/>
                <a:ea typeface="MS PGothic" pitchFamily="34" charset="-128"/>
              </a:rPr>
              <a:t>.</a:t>
            </a:r>
            <a:endParaRPr lang="en-US" altLang="ja-JP" sz="4600" dirty="0">
              <a:latin typeface="Calibri" pitchFamily="34" charset="0"/>
              <a:ea typeface="MS PGothic" pitchFamily="34" charset="-128"/>
            </a:endParaRP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This template has a page size of </a:t>
            </a:r>
            <a:r>
              <a:rPr lang="en-US" altLang="ja-JP" sz="4600" b="1" dirty="0">
                <a:latin typeface="Calibri" pitchFamily="34" charset="0"/>
                <a:ea typeface="MS PGothic" pitchFamily="34" charset="-128"/>
              </a:rPr>
              <a:t>36”x 48”</a:t>
            </a:r>
            <a:r>
              <a:rPr lang="en-US" altLang="ja-JP" sz="4600" dirty="0">
                <a:latin typeface="Calibri" pitchFamily="34" charset="0"/>
                <a:ea typeface="MS PGothic" pitchFamily="34" charset="-128"/>
              </a:rPr>
              <a:t>. When uploaded at MakeSigns.com, this template can be used to order posters in the following sizes: </a:t>
            </a:r>
            <a:r>
              <a:rPr lang="en-US" altLang="ja-JP" sz="4600" b="1" dirty="0">
                <a:latin typeface="Calibri" pitchFamily="34" charset="0"/>
                <a:ea typeface="MS PGothic" pitchFamily="34" charset="-128"/>
              </a:rPr>
              <a:t>36”x 48” (recommended) , 42”x 56”, 48”x 64”, 31.5” x 42” and 27”x 36”.</a:t>
            </a:r>
            <a:br>
              <a:rPr lang="en-US" altLang="ja-JP" sz="4600" b="1"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recommend that you avoid changing the page size of the template. Please keep in mind, if you do change the page size it will alter the available print sizes listed above.</a:t>
            </a:r>
          </a:p>
          <a:p>
            <a:pPr eaLnBrk="1" hangingPunct="1"/>
            <a:r>
              <a:rPr lang="en-US" altLang="ja-JP" sz="4600" dirty="0">
                <a:latin typeface="Calibri" pitchFamily="34" charset="0"/>
                <a:ea typeface="MS PGothic" pitchFamily="34" charset="-128"/>
              </a:rPr>
              <a:t>Any changes to the template size should be done before entering your information.</a:t>
            </a:r>
          </a:p>
          <a:p>
            <a:pPr eaLnBrk="1" hangingPunct="1"/>
            <a:r>
              <a:rPr lang="en-US" altLang="ja-JP" sz="4600" dirty="0">
                <a:latin typeface="Calibri" pitchFamily="34" charset="0"/>
                <a:ea typeface="MS PGothic" pitchFamily="34" charset="-128"/>
              </a:rPr>
              <a:t>If you have any questions about </a:t>
            </a:r>
            <a:r>
              <a:rPr lang="en-US" altLang="ja-JP" sz="4600" dirty="0">
                <a:latin typeface="Calibri" pitchFamily="34" charset="0"/>
                <a:ea typeface="MS PGothic" pitchFamily="34" charset="-128"/>
                <a:hlinkClick r:id="rId6"/>
              </a:rPr>
              <a:t>creating a scientific poster</a:t>
            </a:r>
            <a:r>
              <a:rPr lang="en-US" altLang="ja-JP" sz="4600" dirty="0">
                <a:latin typeface="Calibri" pitchFamily="34" charset="0"/>
                <a:ea typeface="MS PGothic" pitchFamily="34" charset="-128"/>
              </a:rPr>
              <a:t>, visit MakeSigns.com or email us at </a:t>
            </a:r>
            <a:r>
              <a:rPr lang="en-US" altLang="ja-JP" sz="4600" dirty="0">
                <a:latin typeface="Calibri" pitchFamily="34" charset="0"/>
                <a:ea typeface="MS PGothic" pitchFamily="34" charset="-128"/>
                <a:hlinkClick r:id="rId7"/>
              </a:rPr>
              <a:t>support@graphicsland.com</a:t>
            </a:r>
            <a:r>
              <a:rPr lang="en-US" altLang="ja-JP" sz="4600" dirty="0">
                <a:latin typeface="Calibri" pitchFamily="34" charset="0"/>
                <a:ea typeface="MS PGothic" pitchFamily="34" charset="-128"/>
              </a:rPr>
              <a:t> </a:t>
            </a: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offer these scientific poster templates free of charge to help you create and design a poster presentation with ease.</a:t>
            </a:r>
          </a:p>
          <a:p>
            <a:pPr eaLnBrk="1" hangingPunct="1"/>
            <a:endParaRPr lang="en-US" altLang="ja-JP" sz="4600" dirty="0">
              <a:latin typeface="Calibri" pitchFamily="34" charset="0"/>
              <a:ea typeface="MS PGothic" pitchFamily="34" charset="-128"/>
            </a:endParaRPr>
          </a:p>
          <a:p>
            <a:pPr eaLnBrk="1" hangingPunct="1"/>
            <a:r>
              <a:rPr lang="en-US" altLang="ja-JP" sz="4600" b="1" dirty="0">
                <a:solidFill>
                  <a:srgbClr val="FF0000"/>
                </a:solidFill>
                <a:latin typeface="Calibri" pitchFamily="34" charset="0"/>
                <a:ea typeface="MS PGothic" pitchFamily="34" charset="-128"/>
              </a:rPr>
              <a:t>TO DELETE THIS BOX, CLICK ON THE RED BORDER AND PRESS THE DELETE KEY ON YOUR KEYBOARD.</a:t>
            </a:r>
          </a:p>
          <a:p>
            <a:pPr algn="r" eaLnBrk="1" hangingPunct="1"/>
            <a:r>
              <a:rPr lang="en-US" altLang="ja-JP" sz="3000" dirty="0">
                <a:latin typeface="Calibri" pitchFamily="34" charset="0"/>
                <a:ea typeface="MS PGothic" pitchFamily="34" charset="-128"/>
              </a:rPr>
              <a:t>©</a:t>
            </a:r>
            <a:r>
              <a:rPr lang="en-US" altLang="ja-JP" sz="3000" dirty="0" smtClean="0">
                <a:latin typeface="Calibri" pitchFamily="34" charset="0"/>
                <a:ea typeface="MS PGothic" pitchFamily="34" charset="-128"/>
              </a:rPr>
              <a:t>2013 </a:t>
            </a:r>
            <a:r>
              <a:rPr lang="en-US" altLang="ja-JP" sz="3000" dirty="0" err="1">
                <a:latin typeface="Calibri" pitchFamily="34" charset="0"/>
                <a:ea typeface="MS PGothic" pitchFamily="34" charset="-128"/>
              </a:rPr>
              <a:t>Graphicsland</a:t>
            </a:r>
            <a:endParaRPr lang="en-US" sz="3000" dirty="0">
              <a:latin typeface="Calibri" pitchFamily="34" charset="0"/>
            </a:endParaRPr>
          </a:p>
        </p:txBody>
      </p:sp>
    </p:spTree>
    <p:extLst>
      <p:ext uri="{BB962C8B-B14F-4D97-AF65-F5344CB8AC3E}">
        <p14:creationId xmlns:p14="http://schemas.microsoft.com/office/powerpoint/2010/main" val="2396604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1027</Words>
  <Application>Microsoft Office PowerPoint</Application>
  <PresentationFormat>Custom</PresentationFormat>
  <Paragraphs>94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3</cp:revision>
  <dcterms:created xsi:type="dcterms:W3CDTF">2016-10-04T20:05:02Z</dcterms:created>
  <dcterms:modified xsi:type="dcterms:W3CDTF">2016-10-05T15:57:24Z</dcterms:modified>
</cp:coreProperties>
</file>