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43891200" cy="3840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096"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20" d="100"/>
          <a:sy n="20" d="100"/>
        </p:scale>
        <p:origin x="-1956" y="-720"/>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spPr>
            <a:solidFill>
              <a:schemeClr val="accent5">
                <a:lumMod val="60000"/>
                <a:lumOff val="40000"/>
              </a:schemeClr>
            </a:solidFill>
            <a:scene3d>
              <a:camera prst="orthographicFront"/>
              <a:lightRig rig="threePt" dir="t"/>
            </a:scene3d>
            <a:sp3d>
              <a:bevelT w="254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0-4560-4E5B-AA02-35A2C5C1B404}"/>
              </c:ext>
            </c:extLst>
          </c:dPt>
          <c:dPt>
            <c:idx val="1"/>
            <c:invertIfNegative val="0"/>
            <c:bubble3D val="0"/>
            <c:extLst xmlns:c16r2="http://schemas.microsoft.com/office/drawing/2015/06/chart">
              <c:ext xmlns:c16="http://schemas.microsoft.com/office/drawing/2014/chart" uri="{C3380CC4-5D6E-409C-BE32-E72D297353CC}">
                <c16:uniqueId val="{00000001-4560-4E5B-AA02-35A2C5C1B404}"/>
              </c:ext>
            </c:extLst>
          </c:dPt>
          <c:dPt>
            <c:idx val="2"/>
            <c:invertIfNegative val="0"/>
            <c:bubble3D val="0"/>
            <c:extLst xmlns:c16r2="http://schemas.microsoft.com/office/drawing/2015/06/chart">
              <c:ext xmlns:c16="http://schemas.microsoft.com/office/drawing/2014/chart" uri="{C3380CC4-5D6E-409C-BE32-E72D297353CC}">
                <c16:uniqueId val="{00000002-4560-4E5B-AA02-35A2C5C1B404}"/>
              </c:ext>
            </c:extLst>
          </c:dPt>
          <c:dPt>
            <c:idx val="3"/>
            <c:invertIfNegative val="0"/>
            <c:bubble3D val="0"/>
            <c:extLst xmlns:c16r2="http://schemas.microsoft.com/office/drawing/2015/06/chart">
              <c:ext xmlns:c16="http://schemas.microsoft.com/office/drawing/2014/chart" uri="{C3380CC4-5D6E-409C-BE32-E72D297353CC}">
                <c16:uniqueId val="{00000003-4560-4E5B-AA02-35A2C5C1B404}"/>
              </c:ext>
            </c:extLst>
          </c:dPt>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Sheet1!$B$2:$B$9</c:f>
              <c:numCache>
                <c:formatCode>General</c:formatCode>
                <c:ptCount val="8"/>
                <c:pt idx="0">
                  <c:v>4.3</c:v>
                </c:pt>
                <c:pt idx="1">
                  <c:v>2.5</c:v>
                </c:pt>
                <c:pt idx="2">
                  <c:v>3.5</c:v>
                </c:pt>
                <c:pt idx="3">
                  <c:v>4.5</c:v>
                </c:pt>
                <c:pt idx="4">
                  <c:v>4.3</c:v>
                </c:pt>
                <c:pt idx="5">
                  <c:v>2.5</c:v>
                </c:pt>
                <c:pt idx="6">
                  <c:v>3.5</c:v>
                </c:pt>
                <c:pt idx="7">
                  <c:v>4.5</c:v>
                </c:pt>
              </c:numCache>
            </c:numRef>
          </c:val>
          <c:extLst xmlns:c16r2="http://schemas.microsoft.com/office/drawing/2015/06/chart">
            <c:ext xmlns:c16="http://schemas.microsoft.com/office/drawing/2014/chart" uri="{C3380CC4-5D6E-409C-BE32-E72D297353CC}">
              <c16:uniqueId val="{00000004-4560-4E5B-AA02-35A2C5C1B404}"/>
            </c:ext>
          </c:extLst>
        </c:ser>
        <c:ser>
          <c:idx val="1"/>
          <c:order val="1"/>
          <c:tx>
            <c:strRef>
              <c:f>Sheet1!$C$1</c:f>
              <c:strCache>
                <c:ptCount val="1"/>
                <c:pt idx="0">
                  <c:v>Series 2</c:v>
                </c:pt>
              </c:strCache>
            </c:strRef>
          </c:tx>
          <c:spPr>
            <a:solidFill>
              <a:srgbClr val="FF0000"/>
            </a:solidFill>
            <a:scene3d>
              <a:camera prst="orthographicFront"/>
              <a:lightRig rig="threePt" dir="t"/>
            </a:scene3d>
            <a:sp3d>
              <a:bevelT w="25400" h="25400"/>
            </a:sp3d>
          </c:spPr>
          <c:invertIfNegative val="0"/>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Sheet1!$C$2:$C$9</c:f>
              <c:numCache>
                <c:formatCode>General</c:formatCode>
                <c:ptCount val="8"/>
                <c:pt idx="0">
                  <c:v>2.4</c:v>
                </c:pt>
                <c:pt idx="1">
                  <c:v>4.4000000000000004</c:v>
                </c:pt>
                <c:pt idx="2">
                  <c:v>1.8</c:v>
                </c:pt>
                <c:pt idx="3">
                  <c:v>2.8</c:v>
                </c:pt>
                <c:pt idx="4">
                  <c:v>2.4</c:v>
                </c:pt>
                <c:pt idx="5">
                  <c:v>4.4000000000000004</c:v>
                </c:pt>
                <c:pt idx="6">
                  <c:v>1.8</c:v>
                </c:pt>
                <c:pt idx="7">
                  <c:v>2.8</c:v>
                </c:pt>
              </c:numCache>
            </c:numRef>
          </c:val>
          <c:extLst xmlns:c16r2="http://schemas.microsoft.com/office/drawing/2015/06/chart">
            <c:ext xmlns:c16="http://schemas.microsoft.com/office/drawing/2014/chart" uri="{C3380CC4-5D6E-409C-BE32-E72D297353CC}">
              <c16:uniqueId val="{00000005-4560-4E5B-AA02-35A2C5C1B404}"/>
            </c:ext>
          </c:extLst>
        </c:ser>
        <c:ser>
          <c:idx val="2"/>
          <c:order val="2"/>
          <c:tx>
            <c:strRef>
              <c:f>Sheet1!$D$1</c:f>
              <c:strCache>
                <c:ptCount val="1"/>
                <c:pt idx="0">
                  <c:v>Series 3</c:v>
                </c:pt>
              </c:strCache>
            </c:strRef>
          </c:tx>
          <c:spPr>
            <a:solidFill>
              <a:srgbClr val="92D050"/>
            </a:solidFill>
            <a:scene3d>
              <a:camera prst="orthographicFront"/>
              <a:lightRig rig="threePt" dir="t"/>
            </a:scene3d>
            <a:sp3d>
              <a:bevelT w="25400" h="25400"/>
            </a:sp3d>
          </c:spPr>
          <c:invertIfNegative val="0"/>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Sheet1!$D$2:$D$9</c:f>
              <c:numCache>
                <c:formatCode>General</c:formatCode>
                <c:ptCount val="8"/>
                <c:pt idx="0">
                  <c:v>2</c:v>
                </c:pt>
                <c:pt idx="1">
                  <c:v>2</c:v>
                </c:pt>
                <c:pt idx="2">
                  <c:v>3</c:v>
                </c:pt>
                <c:pt idx="3">
                  <c:v>5</c:v>
                </c:pt>
                <c:pt idx="4">
                  <c:v>2</c:v>
                </c:pt>
                <c:pt idx="5">
                  <c:v>2</c:v>
                </c:pt>
                <c:pt idx="6">
                  <c:v>3</c:v>
                </c:pt>
                <c:pt idx="7">
                  <c:v>5</c:v>
                </c:pt>
              </c:numCache>
            </c:numRef>
          </c:val>
          <c:extLst xmlns:c16r2="http://schemas.microsoft.com/office/drawing/2015/06/chart">
            <c:ext xmlns:c16="http://schemas.microsoft.com/office/drawing/2014/chart" uri="{C3380CC4-5D6E-409C-BE32-E72D297353CC}">
              <c16:uniqueId val="{00000006-4560-4E5B-AA02-35A2C5C1B404}"/>
            </c:ext>
          </c:extLst>
        </c:ser>
        <c:dLbls>
          <c:showLegendKey val="0"/>
          <c:showVal val="0"/>
          <c:showCatName val="0"/>
          <c:showSerName val="0"/>
          <c:showPercent val="0"/>
          <c:showBubbleSize val="0"/>
        </c:dLbls>
        <c:gapWidth val="150"/>
        <c:shape val="box"/>
        <c:axId val="584642944"/>
        <c:axId val="584644480"/>
        <c:axId val="0"/>
      </c:bar3DChart>
      <c:catAx>
        <c:axId val="584642944"/>
        <c:scaling>
          <c:orientation val="minMax"/>
        </c:scaling>
        <c:delete val="0"/>
        <c:axPos val="b"/>
        <c:numFmt formatCode="General" sourceLinked="0"/>
        <c:majorTickMark val="out"/>
        <c:minorTickMark val="none"/>
        <c:tickLblPos val="nextTo"/>
        <c:crossAx val="584644480"/>
        <c:crosses val="autoZero"/>
        <c:auto val="1"/>
        <c:lblAlgn val="ctr"/>
        <c:lblOffset val="100"/>
        <c:noMultiLvlLbl val="0"/>
      </c:catAx>
      <c:valAx>
        <c:axId val="584644480"/>
        <c:scaling>
          <c:orientation val="minMax"/>
        </c:scaling>
        <c:delete val="0"/>
        <c:axPos val="l"/>
        <c:majorGridlines/>
        <c:numFmt formatCode="General" sourceLinked="1"/>
        <c:majorTickMark val="out"/>
        <c:minorTickMark val="none"/>
        <c:tickLblPos val="nextTo"/>
        <c:crossAx val="584642944"/>
        <c:crosses val="autoZero"/>
        <c:crossBetween val="between"/>
      </c:valAx>
    </c:plotArea>
    <c:legend>
      <c:legendPos val="r"/>
      <c:layout/>
      <c:overlay val="0"/>
    </c:legend>
    <c:plotVisOnly val="1"/>
    <c:dispBlanksAs val="gap"/>
    <c:showDLblsOverMax val="0"/>
  </c:chart>
  <c:spPr>
    <a:noFill/>
    <a:ln>
      <a:noFill/>
    </a:ln>
  </c:spPr>
  <c:txPr>
    <a:bodyPr/>
    <a:lstStyle/>
    <a:p>
      <a:pPr>
        <a:defRPr sz="1800">
          <a:solidFill>
            <a:schemeClr val="tx1">
              <a:lumMod val="65000"/>
              <a:lumOff val="35000"/>
            </a:schemeClr>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157270853155722E-2"/>
          <c:y val="3.6031315005201306E-2"/>
          <c:w val="0.82863007453219162"/>
          <c:h val="0.87404150324234098"/>
        </c:manualLayout>
      </c:layout>
      <c:lineChart>
        <c:grouping val="standard"/>
        <c:varyColors val="0"/>
        <c:ser>
          <c:idx val="0"/>
          <c:order val="0"/>
          <c:tx>
            <c:strRef>
              <c:f>Sheet1!$B$1</c:f>
              <c:strCache>
                <c:ptCount val="1"/>
                <c:pt idx="0">
                  <c:v>Series 1</c:v>
                </c:pt>
              </c:strCache>
            </c:strRef>
          </c:tx>
          <c:spPr>
            <a:ln>
              <a:solidFill>
                <a:schemeClr val="accent1">
                  <a:lumMod val="20000"/>
                  <a:lumOff val="80000"/>
                </a:schemeClr>
              </a:solidFill>
            </a:ln>
          </c:spPr>
          <c:marker>
            <c:spPr>
              <a:solidFill>
                <a:schemeClr val="tx2">
                  <a:lumMod val="20000"/>
                  <a:lumOff val="80000"/>
                </a:schemeClr>
              </a:solidFill>
              <a:ln>
                <a:solidFill>
                  <a:schemeClr val="accent1">
                    <a:lumMod val="20000"/>
                    <a:lumOff val="80000"/>
                  </a:schemeClr>
                </a:solidFill>
              </a:ln>
              <a:scene3d>
                <a:camera prst="orthographicFront"/>
                <a:lightRig rig="threePt" dir="t"/>
              </a:scene3d>
              <a:sp3d>
                <a:bevelT/>
              </a:sp3d>
            </c:spPr>
          </c:marker>
          <c:cat>
            <c:strRef>
              <c:f>Sheet1!$A$2:$A$6</c:f>
              <c:strCache>
                <c:ptCount val="4"/>
                <c:pt idx="0">
                  <c:v>Category 1</c:v>
                </c:pt>
                <c:pt idx="1">
                  <c:v>Category 2</c:v>
                </c:pt>
                <c:pt idx="2">
                  <c:v>Category 3</c:v>
                </c:pt>
                <c:pt idx="3">
                  <c:v>Category 4</c:v>
                </c:pt>
              </c:strCache>
            </c:strRef>
          </c:cat>
          <c:val>
            <c:numRef>
              <c:f>Sheet1!$B$2:$B$6</c:f>
              <c:numCache>
                <c:formatCode>General</c:formatCode>
                <c:ptCount val="5"/>
                <c:pt idx="0">
                  <c:v>4.3</c:v>
                </c:pt>
                <c:pt idx="1">
                  <c:v>2.5</c:v>
                </c:pt>
                <c:pt idx="2">
                  <c:v>3.5</c:v>
                </c:pt>
                <c:pt idx="3">
                  <c:v>4.5</c:v>
                </c:pt>
              </c:numCache>
            </c:numRef>
          </c:val>
          <c:smooth val="0"/>
          <c:extLst xmlns:c16r2="http://schemas.microsoft.com/office/drawing/2015/06/chart">
            <c:ext xmlns:c16="http://schemas.microsoft.com/office/drawing/2014/chart" uri="{C3380CC4-5D6E-409C-BE32-E72D297353CC}">
              <c16:uniqueId val="{00000000-422B-4763-A444-85F052EFC449}"/>
            </c:ext>
          </c:extLst>
        </c:ser>
        <c:ser>
          <c:idx val="1"/>
          <c:order val="1"/>
          <c:tx>
            <c:strRef>
              <c:f>Sheet1!$C$1</c:f>
              <c:strCache>
                <c:ptCount val="1"/>
                <c:pt idx="0">
                  <c:v>Series 2</c:v>
                </c:pt>
              </c:strCache>
            </c:strRef>
          </c:tx>
          <c:spPr>
            <a:ln>
              <a:solidFill>
                <a:schemeClr val="accent5">
                  <a:lumMod val="75000"/>
                </a:schemeClr>
              </a:solidFill>
            </a:ln>
          </c:spPr>
          <c:marker>
            <c:spPr>
              <a:solidFill>
                <a:schemeClr val="accent5">
                  <a:lumMod val="75000"/>
                </a:schemeClr>
              </a:solidFill>
              <a:ln>
                <a:solidFill>
                  <a:schemeClr val="accent5">
                    <a:lumMod val="75000"/>
                  </a:schemeClr>
                </a:solidFill>
              </a:ln>
              <a:scene3d>
                <a:camera prst="orthographicFront"/>
                <a:lightRig rig="threePt" dir="t"/>
              </a:scene3d>
              <a:sp3d>
                <a:bevelT/>
              </a:sp3d>
            </c:spPr>
          </c:marker>
          <c:cat>
            <c:strRef>
              <c:f>Sheet1!$A$2:$A$6</c:f>
              <c:strCache>
                <c:ptCount val="4"/>
                <c:pt idx="0">
                  <c:v>Category 1</c:v>
                </c:pt>
                <c:pt idx="1">
                  <c:v>Category 2</c:v>
                </c:pt>
                <c:pt idx="2">
                  <c:v>Category 3</c:v>
                </c:pt>
                <c:pt idx="3">
                  <c:v>Category 4</c:v>
                </c:pt>
              </c:strCache>
            </c:strRef>
          </c:cat>
          <c:val>
            <c:numRef>
              <c:f>Sheet1!$C$2:$C$6</c:f>
              <c:numCache>
                <c:formatCode>General</c:formatCode>
                <c:ptCount val="5"/>
                <c:pt idx="0">
                  <c:v>2.4</c:v>
                </c:pt>
                <c:pt idx="1">
                  <c:v>4.4000000000000004</c:v>
                </c:pt>
                <c:pt idx="2">
                  <c:v>1.8</c:v>
                </c:pt>
                <c:pt idx="3">
                  <c:v>2.8</c:v>
                </c:pt>
              </c:numCache>
            </c:numRef>
          </c:val>
          <c:smooth val="0"/>
          <c:extLst xmlns:c16r2="http://schemas.microsoft.com/office/drawing/2015/06/chart">
            <c:ext xmlns:c16="http://schemas.microsoft.com/office/drawing/2014/chart" uri="{C3380CC4-5D6E-409C-BE32-E72D297353CC}">
              <c16:uniqueId val="{00000001-422B-4763-A444-85F052EFC449}"/>
            </c:ext>
          </c:extLst>
        </c:ser>
        <c:ser>
          <c:idx val="2"/>
          <c:order val="2"/>
          <c:tx>
            <c:strRef>
              <c:f>Sheet1!$D$1</c:f>
              <c:strCache>
                <c:ptCount val="1"/>
                <c:pt idx="0">
                  <c:v>Series 3</c:v>
                </c:pt>
              </c:strCache>
            </c:strRef>
          </c:tx>
          <c:spPr>
            <a:ln>
              <a:solidFill>
                <a:srgbClr val="7030A0"/>
              </a:solidFill>
            </a:ln>
          </c:spPr>
          <c:marker>
            <c:spPr>
              <a:solidFill>
                <a:srgbClr val="7030A0"/>
              </a:solidFill>
              <a:ln>
                <a:solidFill>
                  <a:srgbClr val="7030A0"/>
                </a:solidFill>
              </a:ln>
              <a:scene3d>
                <a:camera prst="orthographicFront"/>
                <a:lightRig rig="threePt" dir="t"/>
              </a:scene3d>
              <a:sp3d>
                <a:bevelT/>
              </a:sp3d>
            </c:spPr>
          </c:marker>
          <c:cat>
            <c:strRef>
              <c:f>Sheet1!$A$2:$A$6</c:f>
              <c:strCache>
                <c:ptCount val="4"/>
                <c:pt idx="0">
                  <c:v>Category 1</c:v>
                </c:pt>
                <c:pt idx="1">
                  <c:v>Category 2</c:v>
                </c:pt>
                <c:pt idx="2">
                  <c:v>Category 3</c:v>
                </c:pt>
                <c:pt idx="3">
                  <c:v>Category 4</c:v>
                </c:pt>
              </c:strCache>
            </c:strRef>
          </c:cat>
          <c:val>
            <c:numRef>
              <c:f>Sheet1!$D$2:$D$6</c:f>
              <c:numCache>
                <c:formatCode>General</c:formatCode>
                <c:ptCount val="5"/>
                <c:pt idx="0">
                  <c:v>2</c:v>
                </c:pt>
                <c:pt idx="1">
                  <c:v>2</c:v>
                </c:pt>
                <c:pt idx="2">
                  <c:v>3</c:v>
                </c:pt>
                <c:pt idx="3">
                  <c:v>5</c:v>
                </c:pt>
              </c:numCache>
            </c:numRef>
          </c:val>
          <c:smooth val="0"/>
          <c:extLst xmlns:c16r2="http://schemas.microsoft.com/office/drawing/2015/06/chart">
            <c:ext xmlns:c16="http://schemas.microsoft.com/office/drawing/2014/chart" uri="{C3380CC4-5D6E-409C-BE32-E72D297353CC}">
              <c16:uniqueId val="{00000002-422B-4763-A444-85F052EFC449}"/>
            </c:ext>
          </c:extLst>
        </c:ser>
        <c:ser>
          <c:idx val="3"/>
          <c:order val="3"/>
          <c:tx>
            <c:strRef>
              <c:f>Sheet1!$E$1</c:f>
              <c:strCache>
                <c:ptCount val="1"/>
                <c:pt idx="0">
                  <c:v>Series 4</c:v>
                </c:pt>
              </c:strCache>
            </c:strRef>
          </c:tx>
          <c:spPr>
            <a:ln>
              <a:solidFill>
                <a:srgbClr val="92D050"/>
              </a:solidFill>
            </a:ln>
          </c:spPr>
          <c:marker>
            <c:spPr>
              <a:ln>
                <a:solidFill>
                  <a:srgbClr val="92D050"/>
                </a:solidFill>
              </a:ln>
              <a:scene3d>
                <a:camera prst="orthographicFront"/>
                <a:lightRig rig="threePt" dir="t"/>
              </a:scene3d>
              <a:sp3d>
                <a:bevelT/>
              </a:sp3d>
            </c:spPr>
          </c:marker>
          <c:cat>
            <c:strRef>
              <c:f>Sheet1!$A$2:$A$6</c:f>
              <c:strCache>
                <c:ptCount val="4"/>
                <c:pt idx="0">
                  <c:v>Category 1</c:v>
                </c:pt>
                <c:pt idx="1">
                  <c:v>Category 2</c:v>
                </c:pt>
                <c:pt idx="2">
                  <c:v>Category 3</c:v>
                </c:pt>
                <c:pt idx="3">
                  <c:v>Category 4</c:v>
                </c:pt>
              </c:strCache>
            </c:strRef>
          </c:cat>
          <c:val>
            <c:numRef>
              <c:f>Sheet1!$E$2:$E$6</c:f>
              <c:numCache>
                <c:formatCode>General</c:formatCode>
                <c:ptCount val="5"/>
                <c:pt idx="0">
                  <c:v>4</c:v>
                </c:pt>
                <c:pt idx="1">
                  <c:v>2</c:v>
                </c:pt>
                <c:pt idx="2">
                  <c:v>4.2</c:v>
                </c:pt>
                <c:pt idx="3">
                  <c:v>1.4</c:v>
                </c:pt>
              </c:numCache>
            </c:numRef>
          </c:val>
          <c:smooth val="0"/>
          <c:extLst xmlns:c16r2="http://schemas.microsoft.com/office/drawing/2015/06/chart">
            <c:ext xmlns:c16="http://schemas.microsoft.com/office/drawing/2014/chart" uri="{C3380CC4-5D6E-409C-BE32-E72D297353CC}">
              <c16:uniqueId val="{00000003-422B-4763-A444-85F052EFC449}"/>
            </c:ext>
          </c:extLst>
        </c:ser>
        <c:ser>
          <c:idx val="4"/>
          <c:order val="4"/>
          <c:tx>
            <c:strRef>
              <c:f>Sheet1!$F$1</c:f>
              <c:strCache>
                <c:ptCount val="1"/>
                <c:pt idx="0">
                  <c:v>Series 5</c:v>
                </c:pt>
              </c:strCache>
            </c:strRef>
          </c:tx>
          <c:spPr>
            <a:ln>
              <a:solidFill>
                <a:srgbClr val="0070C0"/>
              </a:solidFill>
            </a:ln>
          </c:spPr>
          <c:marker>
            <c:spPr>
              <a:solidFill>
                <a:srgbClr val="0070C0"/>
              </a:solidFill>
              <a:ln>
                <a:solidFill>
                  <a:srgbClr val="0070C0"/>
                </a:solidFill>
              </a:ln>
            </c:spPr>
          </c:marker>
          <c:cat>
            <c:strRef>
              <c:f>Sheet1!$A$2:$A$6</c:f>
              <c:strCache>
                <c:ptCount val="4"/>
                <c:pt idx="0">
                  <c:v>Category 1</c:v>
                </c:pt>
                <c:pt idx="1">
                  <c:v>Category 2</c:v>
                </c:pt>
                <c:pt idx="2">
                  <c:v>Category 3</c:v>
                </c:pt>
                <c:pt idx="3">
                  <c:v>Category 4</c:v>
                </c:pt>
              </c:strCache>
            </c:strRef>
          </c:cat>
          <c:val>
            <c:numRef>
              <c:f>Sheet1!$F$2:$F$6</c:f>
              <c:numCache>
                <c:formatCode>General</c:formatCode>
                <c:ptCount val="5"/>
                <c:pt idx="0">
                  <c:v>5.8</c:v>
                </c:pt>
                <c:pt idx="1">
                  <c:v>3.8</c:v>
                </c:pt>
                <c:pt idx="2">
                  <c:v>3</c:v>
                </c:pt>
                <c:pt idx="3">
                  <c:v>2.9</c:v>
                </c:pt>
              </c:numCache>
            </c:numRef>
          </c:val>
          <c:smooth val="0"/>
          <c:extLst xmlns:c16r2="http://schemas.microsoft.com/office/drawing/2015/06/chart">
            <c:ext xmlns:c16="http://schemas.microsoft.com/office/drawing/2014/chart" uri="{C3380CC4-5D6E-409C-BE32-E72D297353CC}">
              <c16:uniqueId val="{00000004-422B-4763-A444-85F052EFC449}"/>
            </c:ext>
          </c:extLst>
        </c:ser>
        <c:ser>
          <c:idx val="5"/>
          <c:order val="5"/>
          <c:tx>
            <c:strRef>
              <c:f>Sheet1!$G$1</c:f>
              <c:strCache>
                <c:ptCount val="1"/>
                <c:pt idx="0">
                  <c:v>Series 6</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a:scene3d>
                <a:camera prst="orthographicFront"/>
                <a:lightRig rig="threePt" dir="t"/>
              </a:scene3d>
              <a:sp3d>
                <a:bevelT/>
              </a:sp3d>
            </c:spPr>
          </c:marker>
          <c:cat>
            <c:strRef>
              <c:f>Sheet1!$A$2:$A$6</c:f>
              <c:strCache>
                <c:ptCount val="4"/>
                <c:pt idx="0">
                  <c:v>Category 1</c:v>
                </c:pt>
                <c:pt idx="1">
                  <c:v>Category 2</c:v>
                </c:pt>
                <c:pt idx="2">
                  <c:v>Category 3</c:v>
                </c:pt>
                <c:pt idx="3">
                  <c:v>Category 4</c:v>
                </c:pt>
              </c:strCache>
            </c:strRef>
          </c:cat>
          <c:val>
            <c:numRef>
              <c:f>Sheet1!$G$2:$G$6</c:f>
              <c:numCache>
                <c:formatCode>General</c:formatCode>
                <c:ptCount val="5"/>
                <c:pt idx="0">
                  <c:v>3</c:v>
                </c:pt>
                <c:pt idx="1">
                  <c:v>1</c:v>
                </c:pt>
                <c:pt idx="2">
                  <c:v>5</c:v>
                </c:pt>
                <c:pt idx="3">
                  <c:v>3</c:v>
                </c:pt>
              </c:numCache>
            </c:numRef>
          </c:val>
          <c:smooth val="0"/>
          <c:extLst xmlns:c16r2="http://schemas.microsoft.com/office/drawing/2015/06/chart">
            <c:ext xmlns:c16="http://schemas.microsoft.com/office/drawing/2014/chart" uri="{C3380CC4-5D6E-409C-BE32-E72D297353CC}">
              <c16:uniqueId val="{00000005-422B-4763-A444-85F052EFC449}"/>
            </c:ext>
          </c:extLst>
        </c:ser>
        <c:dLbls>
          <c:showLegendKey val="0"/>
          <c:showVal val="0"/>
          <c:showCatName val="0"/>
          <c:showSerName val="0"/>
          <c:showPercent val="0"/>
          <c:showBubbleSize val="0"/>
        </c:dLbls>
        <c:marker val="1"/>
        <c:smooth val="0"/>
        <c:axId val="601525632"/>
        <c:axId val="601524864"/>
      </c:lineChart>
      <c:catAx>
        <c:axId val="601525632"/>
        <c:scaling>
          <c:orientation val="minMax"/>
        </c:scaling>
        <c:delete val="0"/>
        <c:axPos val="b"/>
        <c:numFmt formatCode="General" sourceLinked="0"/>
        <c:majorTickMark val="out"/>
        <c:minorTickMark val="none"/>
        <c:tickLblPos val="nextTo"/>
        <c:crossAx val="601524864"/>
        <c:crosses val="autoZero"/>
        <c:auto val="1"/>
        <c:lblAlgn val="ctr"/>
        <c:lblOffset val="100"/>
        <c:noMultiLvlLbl val="0"/>
      </c:catAx>
      <c:valAx>
        <c:axId val="601524864"/>
        <c:scaling>
          <c:orientation val="minMax"/>
        </c:scaling>
        <c:delete val="0"/>
        <c:axPos val="l"/>
        <c:majorGridlines/>
        <c:numFmt formatCode="General" sourceLinked="1"/>
        <c:majorTickMark val="out"/>
        <c:minorTickMark val="none"/>
        <c:tickLblPos val="nextTo"/>
        <c:crossAx val="601525632"/>
        <c:crosses val="autoZero"/>
        <c:crossBetween val="between"/>
      </c:valAx>
    </c:plotArea>
    <c:legend>
      <c:legendPos val="r"/>
      <c:layout/>
      <c:overlay val="0"/>
    </c:legend>
    <c:plotVisOnly val="1"/>
    <c:dispBlanksAs val="gap"/>
    <c:showDLblsOverMax val="0"/>
  </c:chart>
  <c:spPr>
    <a:noFill/>
    <a:ln>
      <a:noFill/>
    </a:ln>
  </c:spPr>
  <c:txPr>
    <a:bodyPr/>
    <a:lstStyle/>
    <a:p>
      <a:pPr>
        <a:defRPr sz="1800">
          <a:solidFill>
            <a:schemeClr val="tx1">
              <a:lumMod val="65000"/>
              <a:lumOff val="35000"/>
            </a:schemeClr>
          </a:solidFill>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285233"/>
            <a:ext cx="37307520" cy="1337056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20171413"/>
            <a:ext cx="32918400" cy="9272267"/>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B6ECF-2A9B-4C47-8EBB-24D974E5630C}"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97B32-6183-4C7F-92B2-118F4F0A3CE1}" type="slidenum">
              <a:rPr lang="en-US" smtClean="0"/>
              <a:t>‹#›</a:t>
            </a:fld>
            <a:endParaRPr lang="en-US"/>
          </a:p>
        </p:txBody>
      </p:sp>
    </p:spTree>
    <p:extLst>
      <p:ext uri="{BB962C8B-B14F-4D97-AF65-F5344CB8AC3E}">
        <p14:creationId xmlns:p14="http://schemas.microsoft.com/office/powerpoint/2010/main" val="193206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B6ECF-2A9B-4C47-8EBB-24D974E5630C}"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97B32-6183-4C7F-92B2-118F4F0A3CE1}" type="slidenum">
              <a:rPr lang="en-US" smtClean="0"/>
              <a:t>‹#›</a:t>
            </a:fld>
            <a:endParaRPr lang="en-US"/>
          </a:p>
        </p:txBody>
      </p:sp>
    </p:spTree>
    <p:extLst>
      <p:ext uri="{BB962C8B-B14F-4D97-AF65-F5344CB8AC3E}">
        <p14:creationId xmlns:p14="http://schemas.microsoft.com/office/powerpoint/2010/main" val="120622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2044700"/>
            <a:ext cx="9464040" cy="325462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2044700"/>
            <a:ext cx="27843480" cy="3254629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B6ECF-2A9B-4C47-8EBB-24D974E5630C}"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97B32-6183-4C7F-92B2-118F4F0A3CE1}" type="slidenum">
              <a:rPr lang="en-US" smtClean="0"/>
              <a:t>‹#›</a:t>
            </a:fld>
            <a:endParaRPr lang="en-US"/>
          </a:p>
        </p:txBody>
      </p:sp>
    </p:spTree>
    <p:extLst>
      <p:ext uri="{BB962C8B-B14F-4D97-AF65-F5344CB8AC3E}">
        <p14:creationId xmlns:p14="http://schemas.microsoft.com/office/powerpoint/2010/main" val="175779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B6ECF-2A9B-4C47-8EBB-24D974E5630C}"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97B32-6183-4C7F-92B2-118F4F0A3CE1}" type="slidenum">
              <a:rPr lang="en-US" smtClean="0"/>
              <a:t>‹#›</a:t>
            </a:fld>
            <a:endParaRPr lang="en-US"/>
          </a:p>
        </p:txBody>
      </p:sp>
    </p:spTree>
    <p:extLst>
      <p:ext uri="{BB962C8B-B14F-4D97-AF65-F5344CB8AC3E}">
        <p14:creationId xmlns:p14="http://schemas.microsoft.com/office/powerpoint/2010/main" val="310423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9574541"/>
            <a:ext cx="37856160" cy="15975327"/>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5701001"/>
            <a:ext cx="37856160" cy="8401047"/>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B6ECF-2A9B-4C47-8EBB-24D974E5630C}"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97B32-6183-4C7F-92B2-118F4F0A3CE1}" type="slidenum">
              <a:rPr lang="en-US" smtClean="0"/>
              <a:t>‹#›</a:t>
            </a:fld>
            <a:endParaRPr lang="en-US"/>
          </a:p>
        </p:txBody>
      </p:sp>
    </p:spTree>
    <p:extLst>
      <p:ext uri="{BB962C8B-B14F-4D97-AF65-F5344CB8AC3E}">
        <p14:creationId xmlns:p14="http://schemas.microsoft.com/office/powerpoint/2010/main" val="912385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10223500"/>
            <a:ext cx="18653760" cy="243674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10223500"/>
            <a:ext cx="18653760" cy="243674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B6ECF-2A9B-4C47-8EBB-24D974E5630C}"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97B32-6183-4C7F-92B2-118F4F0A3CE1}" type="slidenum">
              <a:rPr lang="en-US" smtClean="0"/>
              <a:t>‹#›</a:t>
            </a:fld>
            <a:endParaRPr lang="en-US"/>
          </a:p>
        </p:txBody>
      </p:sp>
    </p:spTree>
    <p:extLst>
      <p:ext uri="{BB962C8B-B14F-4D97-AF65-F5344CB8AC3E}">
        <p14:creationId xmlns:p14="http://schemas.microsoft.com/office/powerpoint/2010/main" val="334887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044708"/>
            <a:ext cx="37856160" cy="742315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9414513"/>
            <a:ext cx="18568032" cy="461390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4028420"/>
            <a:ext cx="18568032" cy="206336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9414513"/>
            <a:ext cx="18659477" cy="461390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4028420"/>
            <a:ext cx="18659477" cy="206336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B6ECF-2A9B-4C47-8EBB-24D974E5630C}"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97B32-6183-4C7F-92B2-118F4F0A3CE1}" type="slidenum">
              <a:rPr lang="en-US" smtClean="0"/>
              <a:t>‹#›</a:t>
            </a:fld>
            <a:endParaRPr lang="en-US"/>
          </a:p>
        </p:txBody>
      </p:sp>
    </p:spTree>
    <p:extLst>
      <p:ext uri="{BB962C8B-B14F-4D97-AF65-F5344CB8AC3E}">
        <p14:creationId xmlns:p14="http://schemas.microsoft.com/office/powerpoint/2010/main" val="321464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B6ECF-2A9B-4C47-8EBB-24D974E5630C}"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97B32-6183-4C7F-92B2-118F4F0A3CE1}" type="slidenum">
              <a:rPr lang="en-US" smtClean="0"/>
              <a:t>‹#›</a:t>
            </a:fld>
            <a:endParaRPr lang="en-US"/>
          </a:p>
        </p:txBody>
      </p:sp>
    </p:spTree>
    <p:extLst>
      <p:ext uri="{BB962C8B-B14F-4D97-AF65-F5344CB8AC3E}">
        <p14:creationId xmlns:p14="http://schemas.microsoft.com/office/powerpoint/2010/main" val="126653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B6ECF-2A9B-4C47-8EBB-24D974E5630C}"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97B32-6183-4C7F-92B2-118F4F0A3CE1}" type="slidenum">
              <a:rPr lang="en-US" smtClean="0"/>
              <a:t>‹#›</a:t>
            </a:fld>
            <a:endParaRPr lang="en-US"/>
          </a:p>
        </p:txBody>
      </p:sp>
    </p:spTree>
    <p:extLst>
      <p:ext uri="{BB962C8B-B14F-4D97-AF65-F5344CB8AC3E}">
        <p14:creationId xmlns:p14="http://schemas.microsoft.com/office/powerpoint/2010/main" val="2816809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560320"/>
            <a:ext cx="14156054" cy="896112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5529588"/>
            <a:ext cx="22219920" cy="272923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11521440"/>
            <a:ext cx="14156054" cy="21344893"/>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B5B6ECF-2A9B-4C47-8EBB-24D974E5630C}"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97B32-6183-4C7F-92B2-118F4F0A3CE1}" type="slidenum">
              <a:rPr lang="en-US" smtClean="0"/>
              <a:t>‹#›</a:t>
            </a:fld>
            <a:endParaRPr lang="en-US"/>
          </a:p>
        </p:txBody>
      </p:sp>
    </p:spTree>
    <p:extLst>
      <p:ext uri="{BB962C8B-B14F-4D97-AF65-F5344CB8AC3E}">
        <p14:creationId xmlns:p14="http://schemas.microsoft.com/office/powerpoint/2010/main" val="47131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560320"/>
            <a:ext cx="14156054" cy="896112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5529588"/>
            <a:ext cx="22219920" cy="272923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11521440"/>
            <a:ext cx="14156054" cy="21344893"/>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B5B6ECF-2A9B-4C47-8EBB-24D974E5630C}"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97B32-6183-4C7F-92B2-118F4F0A3CE1}" type="slidenum">
              <a:rPr lang="en-US" smtClean="0"/>
              <a:t>‹#›</a:t>
            </a:fld>
            <a:endParaRPr lang="en-US"/>
          </a:p>
        </p:txBody>
      </p:sp>
    </p:spTree>
    <p:extLst>
      <p:ext uri="{BB962C8B-B14F-4D97-AF65-F5344CB8AC3E}">
        <p14:creationId xmlns:p14="http://schemas.microsoft.com/office/powerpoint/2010/main" val="128979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2044708"/>
            <a:ext cx="37856160" cy="742315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10223500"/>
            <a:ext cx="37856160" cy="2436749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5595568"/>
            <a:ext cx="9875520" cy="2044700"/>
          </a:xfrm>
          <a:prstGeom prst="rect">
            <a:avLst/>
          </a:prstGeom>
        </p:spPr>
        <p:txBody>
          <a:bodyPr vert="horz" lIns="91440" tIns="45720" rIns="91440" bIns="45720" rtlCol="0" anchor="ctr"/>
          <a:lstStyle>
            <a:lvl1pPr algn="l">
              <a:defRPr sz="5760">
                <a:solidFill>
                  <a:schemeClr val="tx1">
                    <a:tint val="75000"/>
                  </a:schemeClr>
                </a:solidFill>
              </a:defRPr>
            </a:lvl1pPr>
          </a:lstStyle>
          <a:p>
            <a:fld id="{3B5B6ECF-2A9B-4C47-8EBB-24D974E5630C}" type="datetimeFigureOut">
              <a:rPr lang="en-US" smtClean="0"/>
              <a:t>10/5/2016</a:t>
            </a:fld>
            <a:endParaRPr lang="en-US"/>
          </a:p>
        </p:txBody>
      </p:sp>
      <p:sp>
        <p:nvSpPr>
          <p:cNvPr id="5" name="Footer Placeholder 4"/>
          <p:cNvSpPr>
            <a:spLocks noGrp="1"/>
          </p:cNvSpPr>
          <p:nvPr>
            <p:ph type="ftr" sz="quarter" idx="3"/>
          </p:nvPr>
        </p:nvSpPr>
        <p:spPr>
          <a:xfrm>
            <a:off x="14538960" y="35595568"/>
            <a:ext cx="14813280" cy="20447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5595568"/>
            <a:ext cx="9875520" cy="2044700"/>
          </a:xfrm>
          <a:prstGeom prst="rect">
            <a:avLst/>
          </a:prstGeom>
        </p:spPr>
        <p:txBody>
          <a:bodyPr vert="horz" lIns="91440" tIns="45720" rIns="91440" bIns="45720" rtlCol="0" anchor="ctr"/>
          <a:lstStyle>
            <a:lvl1pPr algn="r">
              <a:defRPr sz="5760">
                <a:solidFill>
                  <a:schemeClr val="tx1">
                    <a:tint val="75000"/>
                  </a:schemeClr>
                </a:solidFill>
              </a:defRPr>
            </a:lvl1pPr>
          </a:lstStyle>
          <a:p>
            <a:fld id="{CB997B32-6183-4C7F-92B2-118F4F0A3CE1}" type="slidenum">
              <a:rPr lang="en-US" smtClean="0"/>
              <a:t>‹#›</a:t>
            </a:fld>
            <a:endParaRPr lang="en-US"/>
          </a:p>
        </p:txBody>
      </p:sp>
    </p:spTree>
    <p:extLst>
      <p:ext uri="{BB962C8B-B14F-4D97-AF65-F5344CB8AC3E}">
        <p14:creationId xmlns:p14="http://schemas.microsoft.com/office/powerpoint/2010/main" val="28899241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w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rcRect/>
          <a:stretch>
            <a:fillRect/>
          </a:stretch>
        </p:blipFill>
        <p:spPr bwMode="auto">
          <a:xfrm>
            <a:off x="0" y="0"/>
            <a:ext cx="43891200" cy="384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971655" y="638213"/>
            <a:ext cx="37477093" cy="3205229"/>
          </a:xfrm>
          <a:prstGeom prst="rect">
            <a:avLst/>
          </a:prstGeom>
          <a:gradFill flip="none" rotWithShape="1">
            <a:gsLst>
              <a:gs pos="0">
                <a:srgbClr val="008751">
                  <a:shade val="67500"/>
                  <a:satMod val="115000"/>
                </a:srgbClr>
              </a:gs>
              <a:gs pos="24000">
                <a:srgbClr val="008751">
                  <a:shade val="100000"/>
                  <a:satMod val="115000"/>
                </a:srgbClr>
              </a:gs>
            </a:gsLst>
            <a:lin ang="16200000" scaled="1"/>
            <a:tileRect/>
          </a:gradFill>
          <a:ln>
            <a:noFill/>
          </a:ln>
          <a:effectLst>
            <a:outerShdw blurRad="266700" dist="3048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7"/>
          </a:p>
        </p:txBody>
      </p:sp>
      <p:sp>
        <p:nvSpPr>
          <p:cNvPr id="7" name="Rectangle 6"/>
          <p:cNvSpPr/>
          <p:nvPr/>
        </p:nvSpPr>
        <p:spPr>
          <a:xfrm>
            <a:off x="400632" y="5229587"/>
            <a:ext cx="10238883" cy="11705349"/>
          </a:xfrm>
          <a:prstGeom prst="rect">
            <a:avLst/>
          </a:prstGeom>
          <a:solidFill>
            <a:srgbClr val="FFFFFF">
              <a:alpha val="6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7"/>
          </a:p>
        </p:txBody>
      </p:sp>
      <p:sp>
        <p:nvSpPr>
          <p:cNvPr id="8" name="Rectangle 7"/>
          <p:cNvSpPr/>
          <p:nvPr/>
        </p:nvSpPr>
        <p:spPr>
          <a:xfrm>
            <a:off x="33128515" y="5257114"/>
            <a:ext cx="10272920" cy="32233285"/>
          </a:xfrm>
          <a:prstGeom prst="rect">
            <a:avLst/>
          </a:prstGeom>
          <a:solidFill>
            <a:srgbClr val="FFFFFF">
              <a:alpha val="6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7"/>
          </a:p>
        </p:txBody>
      </p:sp>
      <p:sp>
        <p:nvSpPr>
          <p:cNvPr id="9" name="Rectangle 8"/>
          <p:cNvSpPr/>
          <p:nvPr/>
        </p:nvSpPr>
        <p:spPr>
          <a:xfrm>
            <a:off x="22201018" y="5257114"/>
            <a:ext cx="10282528" cy="32233285"/>
          </a:xfrm>
          <a:prstGeom prst="rect">
            <a:avLst/>
          </a:prstGeom>
          <a:solidFill>
            <a:srgbClr val="FFFFFF">
              <a:alpha val="6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7"/>
          </a:p>
        </p:txBody>
      </p:sp>
      <p:sp>
        <p:nvSpPr>
          <p:cNvPr id="10" name="Rectangle 9"/>
          <p:cNvSpPr/>
          <p:nvPr/>
        </p:nvSpPr>
        <p:spPr>
          <a:xfrm>
            <a:off x="11340838" y="21538339"/>
            <a:ext cx="10221349" cy="15952059"/>
          </a:xfrm>
          <a:prstGeom prst="rect">
            <a:avLst/>
          </a:prstGeom>
          <a:solidFill>
            <a:srgbClr val="FFFFFF">
              <a:alpha val="6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7"/>
          </a:p>
        </p:txBody>
      </p:sp>
      <p:sp>
        <p:nvSpPr>
          <p:cNvPr id="11" name="Rectangle 10"/>
          <p:cNvSpPr/>
          <p:nvPr/>
        </p:nvSpPr>
        <p:spPr>
          <a:xfrm>
            <a:off x="438949" y="18656882"/>
            <a:ext cx="10238883" cy="18833516"/>
          </a:xfrm>
          <a:prstGeom prst="rect">
            <a:avLst/>
          </a:prstGeom>
          <a:solidFill>
            <a:srgbClr val="FFFFFF">
              <a:alpha val="6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7"/>
          </a:p>
        </p:txBody>
      </p:sp>
      <p:sp>
        <p:nvSpPr>
          <p:cNvPr id="12" name="Rectangle 11"/>
          <p:cNvSpPr/>
          <p:nvPr/>
        </p:nvSpPr>
        <p:spPr>
          <a:xfrm>
            <a:off x="11425842" y="5235679"/>
            <a:ext cx="10171722" cy="15448740"/>
          </a:xfrm>
          <a:prstGeom prst="rect">
            <a:avLst/>
          </a:prstGeom>
          <a:solidFill>
            <a:srgbClr val="FFFFFF">
              <a:alpha val="60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57"/>
          </a:p>
        </p:txBody>
      </p:sp>
      <p:sp>
        <p:nvSpPr>
          <p:cNvPr id="13" name="TextBox 12"/>
          <p:cNvSpPr txBox="1"/>
          <p:nvPr/>
        </p:nvSpPr>
        <p:spPr>
          <a:xfrm>
            <a:off x="10945093" y="744640"/>
            <a:ext cx="26489891" cy="1734064"/>
          </a:xfrm>
          <a:prstGeom prst="rect">
            <a:avLst/>
          </a:prstGeom>
          <a:noFill/>
        </p:spPr>
        <p:txBody>
          <a:bodyPr wrap="square" rtlCol="0">
            <a:spAutoFit/>
          </a:bodyPr>
          <a:lstStyle/>
          <a:p>
            <a:pPr algn="ctr"/>
            <a:r>
              <a:rPr lang="en-US" sz="5334" dirty="0">
                <a:solidFill>
                  <a:schemeClr val="bg1"/>
                </a:solidFill>
                <a:latin typeface="Franklin Gothic Medium" pitchFamily="34" charset="0"/>
              </a:rPr>
              <a:t>Your poster title goes here.</a:t>
            </a:r>
          </a:p>
          <a:p>
            <a:pPr algn="ctr"/>
            <a:r>
              <a:rPr lang="en-US" sz="5334" dirty="0">
                <a:solidFill>
                  <a:schemeClr val="bg1"/>
                </a:solidFill>
                <a:latin typeface="Franklin Gothic Medium" pitchFamily="34" charset="0"/>
              </a:rPr>
              <a:t>This template was created for Roosevelt University by MakeSigns.com</a:t>
            </a:r>
          </a:p>
        </p:txBody>
      </p:sp>
      <p:sp>
        <p:nvSpPr>
          <p:cNvPr id="14" name="TextBox 13"/>
          <p:cNvSpPr txBox="1"/>
          <p:nvPr/>
        </p:nvSpPr>
        <p:spPr>
          <a:xfrm>
            <a:off x="10945093" y="2522643"/>
            <a:ext cx="26489891" cy="1200329"/>
          </a:xfrm>
          <a:prstGeom prst="rect">
            <a:avLst/>
          </a:prstGeom>
          <a:noFill/>
        </p:spPr>
        <p:txBody>
          <a:bodyPr wrap="square" rtlCol="0">
            <a:spAutoFit/>
          </a:bodyPr>
          <a:lstStyle/>
          <a:p>
            <a:pPr algn="ctr"/>
            <a:r>
              <a:rPr lang="en-US" sz="3600" i="1" dirty="0">
                <a:solidFill>
                  <a:schemeClr val="bg1"/>
                </a:solidFill>
              </a:rPr>
              <a:t>Authors go here</a:t>
            </a:r>
          </a:p>
          <a:p>
            <a:pPr algn="ctr"/>
            <a:r>
              <a:rPr lang="en-US" sz="3600" i="1" dirty="0">
                <a:solidFill>
                  <a:schemeClr val="bg1"/>
                </a:solidFill>
              </a:rPr>
              <a:t>Roosevelt University</a:t>
            </a:r>
          </a:p>
        </p:txBody>
      </p:sp>
      <p:graphicFrame>
        <p:nvGraphicFramePr>
          <p:cNvPr id="15" name="Table 14"/>
          <p:cNvGraphicFramePr>
            <a:graphicFrameLocks noGrp="1"/>
          </p:cNvGraphicFramePr>
          <p:nvPr>
            <p:extLst>
              <p:ext uri="{D42A27DB-BD31-4B8C-83A1-F6EECF244321}">
                <p14:modId xmlns:p14="http://schemas.microsoft.com/office/powerpoint/2010/main" val="1905066883"/>
              </p:ext>
            </p:extLst>
          </p:nvPr>
        </p:nvGraphicFramePr>
        <p:xfrm>
          <a:off x="11368841" y="14421874"/>
          <a:ext cx="10045850" cy="6262545"/>
        </p:xfrm>
        <a:graphic>
          <a:graphicData uri="http://schemas.openxmlformats.org/drawingml/2006/table">
            <a:tbl>
              <a:tblPr firstRow="1" bandRow="1">
                <a:tableStyleId>{5FD0F851-EC5A-4D38-B0AD-8093EC10F338}</a:tableStyleId>
              </a:tblPr>
              <a:tblGrid>
                <a:gridCol w="2856174">
                  <a:extLst>
                    <a:ext uri="{9D8B030D-6E8A-4147-A177-3AD203B41FA5}">
                      <a16:colId xmlns:a16="http://schemas.microsoft.com/office/drawing/2014/main" xmlns="" val="20000"/>
                    </a:ext>
                  </a:extLst>
                </a:gridCol>
                <a:gridCol w="1647745">
                  <a:extLst>
                    <a:ext uri="{9D8B030D-6E8A-4147-A177-3AD203B41FA5}">
                      <a16:colId xmlns:a16="http://schemas.microsoft.com/office/drawing/2014/main" xmlns="" val="20001"/>
                    </a:ext>
                  </a:extLst>
                </a:gridCol>
                <a:gridCol w="2565709">
                  <a:extLst>
                    <a:ext uri="{9D8B030D-6E8A-4147-A177-3AD203B41FA5}">
                      <a16:colId xmlns:a16="http://schemas.microsoft.com/office/drawing/2014/main" xmlns="" val="20002"/>
                    </a:ext>
                  </a:extLst>
                </a:gridCol>
                <a:gridCol w="2976222">
                  <a:extLst>
                    <a:ext uri="{9D8B030D-6E8A-4147-A177-3AD203B41FA5}">
                      <a16:colId xmlns:a16="http://schemas.microsoft.com/office/drawing/2014/main" xmlns="" val="20003"/>
                    </a:ext>
                  </a:extLst>
                </a:gridCol>
              </a:tblGrid>
              <a:tr h="688718">
                <a:tc>
                  <a:txBody>
                    <a:bodyPr/>
                    <a:lstStyle/>
                    <a:p>
                      <a:endParaRPr lang="en-US" sz="1900" dirty="0"/>
                    </a:p>
                  </a:txBody>
                  <a:tcPr marL="60960" marR="60960" marT="30480" marB="30480"/>
                </a:tc>
                <a:tc>
                  <a:txBody>
                    <a:bodyPr/>
                    <a:lstStyle/>
                    <a:p>
                      <a:r>
                        <a:rPr lang="en-US" sz="1900" dirty="0"/>
                        <a:t>Pre-test</a:t>
                      </a:r>
                    </a:p>
                  </a:txBody>
                  <a:tcPr marL="60960" marR="60960" marT="30480" marB="30480"/>
                </a:tc>
                <a:tc>
                  <a:txBody>
                    <a:bodyPr/>
                    <a:lstStyle/>
                    <a:p>
                      <a:r>
                        <a:rPr lang="en-US" sz="1900" dirty="0"/>
                        <a:t>6 </a:t>
                      </a:r>
                      <a:r>
                        <a:rPr lang="en-US" sz="1900" dirty="0" err="1"/>
                        <a:t>mo</a:t>
                      </a:r>
                      <a:r>
                        <a:rPr lang="en-US" sz="1900" dirty="0"/>
                        <a:t> Post-Test</a:t>
                      </a:r>
                    </a:p>
                  </a:txBody>
                  <a:tcPr marL="60960" marR="60960" marT="30480" marB="30480"/>
                </a:tc>
                <a:tc>
                  <a:txBody>
                    <a:bodyPr/>
                    <a:lstStyle/>
                    <a:p>
                      <a:r>
                        <a:rPr lang="en-US" sz="1900" dirty="0"/>
                        <a:t>12-mo Post-Test</a:t>
                      </a:r>
                    </a:p>
                  </a:txBody>
                  <a:tcPr marL="60960" marR="60960" marT="30480" marB="30480"/>
                </a:tc>
                <a:extLst>
                  <a:ext uri="{0D108BD9-81ED-4DB2-BD59-A6C34878D82A}">
                    <a16:rowId xmlns:a16="http://schemas.microsoft.com/office/drawing/2014/main" xmlns="" val="10000"/>
                  </a:ext>
                </a:extLst>
              </a:tr>
              <a:tr h="688718">
                <a:tc>
                  <a:txBody>
                    <a:bodyPr/>
                    <a:lstStyle/>
                    <a:p>
                      <a:r>
                        <a:rPr lang="en-US" sz="1900" dirty="0"/>
                        <a:t>Male</a:t>
                      </a:r>
                      <a:r>
                        <a:rPr lang="en-US" sz="1900" baseline="0" dirty="0"/>
                        <a:t> Patients</a:t>
                      </a:r>
                      <a:endParaRPr lang="en-US" sz="1900" dirty="0"/>
                    </a:p>
                  </a:txBody>
                  <a:tcPr marL="60960" marR="60960" marT="30480" marB="30480"/>
                </a:tc>
                <a:tc>
                  <a:txBody>
                    <a:bodyPr/>
                    <a:lstStyle/>
                    <a:p>
                      <a:r>
                        <a:rPr lang="en-US" sz="1900" dirty="0"/>
                        <a:t>61%</a:t>
                      </a:r>
                    </a:p>
                  </a:txBody>
                  <a:tcPr marL="60960" marR="60960" marT="30480" marB="30480"/>
                </a:tc>
                <a:tc>
                  <a:txBody>
                    <a:bodyPr/>
                    <a:lstStyle/>
                    <a:p>
                      <a:r>
                        <a:rPr lang="en-US" sz="1900" dirty="0"/>
                        <a:t>-</a:t>
                      </a:r>
                    </a:p>
                  </a:txBody>
                  <a:tcPr marL="60960" marR="60960" marT="30480" marB="30480"/>
                </a:tc>
                <a:tc>
                  <a:txBody>
                    <a:bodyPr/>
                    <a:lstStyle/>
                    <a:p>
                      <a:r>
                        <a:rPr lang="en-US" sz="1900" dirty="0"/>
                        <a:t>-</a:t>
                      </a:r>
                    </a:p>
                  </a:txBody>
                  <a:tcPr marL="60960" marR="60960" marT="30480" marB="30480"/>
                </a:tc>
                <a:extLst>
                  <a:ext uri="{0D108BD9-81ED-4DB2-BD59-A6C34878D82A}">
                    <a16:rowId xmlns:a16="http://schemas.microsoft.com/office/drawing/2014/main" xmlns="" val="10001"/>
                  </a:ext>
                </a:extLst>
              </a:tr>
              <a:tr h="703607">
                <a:tc>
                  <a:txBody>
                    <a:bodyPr/>
                    <a:lstStyle/>
                    <a:p>
                      <a:r>
                        <a:rPr lang="en-US" sz="1900" dirty="0"/>
                        <a:t>Female Patients</a:t>
                      </a:r>
                    </a:p>
                  </a:txBody>
                  <a:tcPr marL="60960" marR="60960" marT="30480" marB="30480"/>
                </a:tc>
                <a:tc>
                  <a:txBody>
                    <a:bodyPr/>
                    <a:lstStyle/>
                    <a:p>
                      <a:r>
                        <a:rPr lang="en-US" sz="1900" dirty="0"/>
                        <a:t>39%</a:t>
                      </a:r>
                    </a:p>
                  </a:txBody>
                  <a:tcPr marL="60960" marR="60960" marT="30480" marB="30480"/>
                </a:tc>
                <a:tc>
                  <a:txBody>
                    <a:bodyPr/>
                    <a:lstStyle/>
                    <a:p>
                      <a:r>
                        <a:rPr lang="en-US" sz="1900" dirty="0"/>
                        <a:t>-</a:t>
                      </a:r>
                    </a:p>
                  </a:txBody>
                  <a:tcPr marL="60960" marR="60960" marT="30480" marB="30480"/>
                </a:tc>
                <a:tc>
                  <a:txBody>
                    <a:bodyPr/>
                    <a:lstStyle/>
                    <a:p>
                      <a:r>
                        <a:rPr lang="en-US" sz="1900" dirty="0"/>
                        <a:t>-</a:t>
                      </a:r>
                    </a:p>
                  </a:txBody>
                  <a:tcPr marL="60960" marR="60960" marT="30480" marB="30480"/>
                </a:tc>
                <a:extLst>
                  <a:ext uri="{0D108BD9-81ED-4DB2-BD59-A6C34878D82A}">
                    <a16:rowId xmlns:a16="http://schemas.microsoft.com/office/drawing/2014/main" xmlns="" val="10002"/>
                  </a:ext>
                </a:extLst>
              </a:tr>
              <a:tr h="737912">
                <a:tc>
                  <a:txBody>
                    <a:bodyPr/>
                    <a:lstStyle/>
                    <a:p>
                      <a:r>
                        <a:rPr lang="en-US" sz="1900" dirty="0"/>
                        <a:t>Hypertension</a:t>
                      </a:r>
                    </a:p>
                  </a:txBody>
                  <a:tcPr marL="60960" marR="60960" marT="30480" marB="30480"/>
                </a:tc>
                <a:tc>
                  <a:txBody>
                    <a:bodyPr/>
                    <a:lstStyle/>
                    <a:p>
                      <a:r>
                        <a:rPr lang="en-US" sz="1900" dirty="0"/>
                        <a:t>2.6%</a:t>
                      </a:r>
                    </a:p>
                  </a:txBody>
                  <a:tcPr marL="60960" marR="60960" marT="30480" marB="30480"/>
                </a:tc>
                <a:tc>
                  <a:txBody>
                    <a:bodyPr/>
                    <a:lstStyle/>
                    <a:p>
                      <a:r>
                        <a:rPr lang="en-US" sz="1900" dirty="0"/>
                        <a:t>42.1%</a:t>
                      </a:r>
                    </a:p>
                  </a:txBody>
                  <a:tcPr marL="60960" marR="60960" marT="30480" marB="30480"/>
                </a:tc>
                <a:tc>
                  <a:txBody>
                    <a:bodyPr/>
                    <a:lstStyle/>
                    <a:p>
                      <a:r>
                        <a:rPr lang="en-US" sz="1900" dirty="0"/>
                        <a:t>12.4%</a:t>
                      </a:r>
                    </a:p>
                  </a:txBody>
                  <a:tcPr marL="60960" marR="60960" marT="30480" marB="30480"/>
                </a:tc>
                <a:extLst>
                  <a:ext uri="{0D108BD9-81ED-4DB2-BD59-A6C34878D82A}">
                    <a16:rowId xmlns:a16="http://schemas.microsoft.com/office/drawing/2014/main" xmlns="" val="10003"/>
                  </a:ext>
                </a:extLst>
              </a:tr>
              <a:tr h="688718">
                <a:tc>
                  <a:txBody>
                    <a:bodyPr/>
                    <a:lstStyle/>
                    <a:p>
                      <a:r>
                        <a:rPr lang="en-US" sz="1900" dirty="0"/>
                        <a:t>Snoring</a:t>
                      </a:r>
                    </a:p>
                  </a:txBody>
                  <a:tcPr marL="60960" marR="60960" marT="30480" marB="30480"/>
                </a:tc>
                <a:tc>
                  <a:txBody>
                    <a:bodyPr/>
                    <a:lstStyle/>
                    <a:p>
                      <a:r>
                        <a:rPr lang="en-US" sz="1900" dirty="0"/>
                        <a:t>11.35%</a:t>
                      </a:r>
                    </a:p>
                  </a:txBody>
                  <a:tcPr marL="60960" marR="60960" marT="30480" marB="30480"/>
                </a:tc>
                <a:tc>
                  <a:txBody>
                    <a:bodyPr/>
                    <a:lstStyle/>
                    <a:p>
                      <a:r>
                        <a:rPr lang="en-US" sz="1900" dirty="0"/>
                        <a:t>10.2%</a:t>
                      </a:r>
                    </a:p>
                  </a:txBody>
                  <a:tcPr marL="60960" marR="60960" marT="30480" marB="30480"/>
                </a:tc>
                <a:tc>
                  <a:txBody>
                    <a:bodyPr/>
                    <a:lstStyle/>
                    <a:p>
                      <a:r>
                        <a:rPr lang="en-US" sz="1900" dirty="0"/>
                        <a:t>15.8%</a:t>
                      </a:r>
                    </a:p>
                  </a:txBody>
                  <a:tcPr marL="60960" marR="60960" marT="30480" marB="30480"/>
                </a:tc>
                <a:extLst>
                  <a:ext uri="{0D108BD9-81ED-4DB2-BD59-A6C34878D82A}">
                    <a16:rowId xmlns:a16="http://schemas.microsoft.com/office/drawing/2014/main" xmlns="" val="10004"/>
                  </a:ext>
                </a:extLst>
              </a:tr>
              <a:tr h="688718">
                <a:tc>
                  <a:txBody>
                    <a:bodyPr/>
                    <a:lstStyle/>
                    <a:p>
                      <a:r>
                        <a:rPr lang="en-US" sz="1900" dirty="0"/>
                        <a:t>Medications</a:t>
                      </a:r>
                    </a:p>
                  </a:txBody>
                  <a:tcPr marL="60960" marR="60960" marT="30480" marB="30480"/>
                </a:tc>
                <a:tc>
                  <a:txBody>
                    <a:bodyPr/>
                    <a:lstStyle/>
                    <a:p>
                      <a:r>
                        <a:rPr lang="en-US" sz="1900" dirty="0"/>
                        <a:t>45.2%</a:t>
                      </a:r>
                    </a:p>
                  </a:txBody>
                  <a:tcPr marL="60960" marR="60960" marT="30480" marB="30480"/>
                </a:tc>
                <a:tc>
                  <a:txBody>
                    <a:bodyPr/>
                    <a:lstStyle/>
                    <a:p>
                      <a:r>
                        <a:rPr lang="en-US" sz="1900" dirty="0"/>
                        <a:t>42.1%</a:t>
                      </a:r>
                    </a:p>
                  </a:txBody>
                  <a:tcPr marL="60960" marR="60960" marT="30480" marB="30480"/>
                </a:tc>
                <a:tc>
                  <a:txBody>
                    <a:bodyPr/>
                    <a:lstStyle/>
                    <a:p>
                      <a:r>
                        <a:rPr lang="en-US" sz="1900" dirty="0"/>
                        <a:t>40%</a:t>
                      </a:r>
                    </a:p>
                  </a:txBody>
                  <a:tcPr marL="60960" marR="60960" marT="30480" marB="30480"/>
                </a:tc>
                <a:extLst>
                  <a:ext uri="{0D108BD9-81ED-4DB2-BD59-A6C34878D82A}">
                    <a16:rowId xmlns:a16="http://schemas.microsoft.com/office/drawing/2014/main" xmlns="" val="10005"/>
                  </a:ext>
                </a:extLst>
              </a:tr>
              <a:tr h="688718">
                <a:tc>
                  <a:txBody>
                    <a:bodyPr/>
                    <a:lstStyle/>
                    <a:p>
                      <a:r>
                        <a:rPr lang="en-US" sz="1900" dirty="0"/>
                        <a:t>Smoking</a:t>
                      </a:r>
                    </a:p>
                  </a:txBody>
                  <a:tcPr marL="60960" marR="60960" marT="30480" marB="30480"/>
                </a:tc>
                <a:tc>
                  <a:txBody>
                    <a:bodyPr/>
                    <a:lstStyle/>
                    <a:p>
                      <a:r>
                        <a:rPr lang="en-US" sz="1900" dirty="0"/>
                        <a:t>16.5%</a:t>
                      </a:r>
                    </a:p>
                  </a:txBody>
                  <a:tcPr marL="60960" marR="60960" marT="30480" marB="30480"/>
                </a:tc>
                <a:tc>
                  <a:txBody>
                    <a:bodyPr/>
                    <a:lstStyle/>
                    <a:p>
                      <a:r>
                        <a:rPr lang="en-US" sz="1900" dirty="0"/>
                        <a:t>14.5%</a:t>
                      </a:r>
                    </a:p>
                  </a:txBody>
                  <a:tcPr marL="60960" marR="60960" marT="30480" marB="30480"/>
                </a:tc>
                <a:tc>
                  <a:txBody>
                    <a:bodyPr/>
                    <a:lstStyle/>
                    <a:p>
                      <a:r>
                        <a:rPr lang="en-US" sz="1900" dirty="0"/>
                        <a:t>10.14%</a:t>
                      </a:r>
                    </a:p>
                  </a:txBody>
                  <a:tcPr marL="60960" marR="60960" marT="30480" marB="30480"/>
                </a:tc>
                <a:extLst>
                  <a:ext uri="{0D108BD9-81ED-4DB2-BD59-A6C34878D82A}">
                    <a16:rowId xmlns:a16="http://schemas.microsoft.com/office/drawing/2014/main" xmlns="" val="10006"/>
                  </a:ext>
                </a:extLst>
              </a:tr>
              <a:tr h="688718">
                <a:tc>
                  <a:txBody>
                    <a:bodyPr/>
                    <a:lstStyle/>
                    <a:p>
                      <a:r>
                        <a:rPr lang="en-US" sz="1900" dirty="0"/>
                        <a:t>Pregnancy</a:t>
                      </a:r>
                    </a:p>
                  </a:txBody>
                  <a:tcPr marL="60960" marR="60960" marT="30480" marB="30480"/>
                </a:tc>
                <a:tc>
                  <a:txBody>
                    <a:bodyPr/>
                    <a:lstStyle/>
                    <a:p>
                      <a:r>
                        <a:rPr lang="en-US" sz="1900" dirty="0"/>
                        <a:t>.3%</a:t>
                      </a:r>
                    </a:p>
                  </a:txBody>
                  <a:tcPr marL="60960" marR="60960" marT="30480" marB="30480"/>
                </a:tc>
                <a:tc>
                  <a:txBody>
                    <a:bodyPr/>
                    <a:lstStyle/>
                    <a:p>
                      <a:r>
                        <a:rPr lang="en-US" sz="1900" dirty="0"/>
                        <a:t>15%</a:t>
                      </a:r>
                    </a:p>
                  </a:txBody>
                  <a:tcPr marL="60960" marR="60960" marT="30480" marB="30480"/>
                </a:tc>
                <a:tc>
                  <a:txBody>
                    <a:bodyPr/>
                    <a:lstStyle/>
                    <a:p>
                      <a:r>
                        <a:rPr lang="en-US" sz="1900" dirty="0"/>
                        <a:t>12%</a:t>
                      </a:r>
                    </a:p>
                  </a:txBody>
                  <a:tcPr marL="60960" marR="60960" marT="30480" marB="30480"/>
                </a:tc>
                <a:extLst>
                  <a:ext uri="{0D108BD9-81ED-4DB2-BD59-A6C34878D82A}">
                    <a16:rowId xmlns:a16="http://schemas.microsoft.com/office/drawing/2014/main" xmlns="" val="10007"/>
                  </a:ext>
                </a:extLst>
              </a:tr>
              <a:tr h="688718">
                <a:tc>
                  <a:txBody>
                    <a:bodyPr/>
                    <a:lstStyle/>
                    <a:p>
                      <a:r>
                        <a:rPr lang="en-US" sz="1900" dirty="0"/>
                        <a:t>Alcoholism</a:t>
                      </a:r>
                    </a:p>
                  </a:txBody>
                  <a:tcPr marL="60960" marR="60960" marT="30480" marB="30480"/>
                </a:tc>
                <a:tc>
                  <a:txBody>
                    <a:bodyPr/>
                    <a:lstStyle/>
                    <a:p>
                      <a:r>
                        <a:rPr lang="en-US" sz="1900" dirty="0"/>
                        <a:t>2.5%</a:t>
                      </a:r>
                    </a:p>
                  </a:txBody>
                  <a:tcPr marL="60960" marR="60960" marT="30480" marB="30480"/>
                </a:tc>
                <a:tc>
                  <a:txBody>
                    <a:bodyPr/>
                    <a:lstStyle/>
                    <a:p>
                      <a:r>
                        <a:rPr lang="en-US" sz="1900" dirty="0"/>
                        <a:t>36.47%</a:t>
                      </a:r>
                    </a:p>
                  </a:txBody>
                  <a:tcPr marL="60960" marR="60960" marT="30480" marB="30480"/>
                </a:tc>
                <a:tc>
                  <a:txBody>
                    <a:bodyPr/>
                    <a:lstStyle/>
                    <a:p>
                      <a:r>
                        <a:rPr lang="en-US" sz="1900" dirty="0"/>
                        <a:t>11.6%</a:t>
                      </a:r>
                    </a:p>
                  </a:txBody>
                  <a:tcPr marL="60960" marR="60960" marT="30480" marB="30480"/>
                </a:tc>
                <a:extLst>
                  <a:ext uri="{0D108BD9-81ED-4DB2-BD59-A6C34878D82A}">
                    <a16:rowId xmlns:a16="http://schemas.microsoft.com/office/drawing/2014/main" xmlns="" val="10008"/>
                  </a:ext>
                </a:extLst>
              </a:tr>
            </a:tbl>
          </a:graphicData>
        </a:graphic>
      </p:graphicFrame>
      <p:graphicFrame>
        <p:nvGraphicFramePr>
          <p:cNvPr id="16" name="Chart 15"/>
          <p:cNvGraphicFramePr/>
          <p:nvPr>
            <p:extLst>
              <p:ext uri="{D42A27DB-BD31-4B8C-83A1-F6EECF244321}">
                <p14:modId xmlns:p14="http://schemas.microsoft.com/office/powerpoint/2010/main" val="3356228637"/>
              </p:ext>
            </p:extLst>
          </p:nvPr>
        </p:nvGraphicFramePr>
        <p:xfrm>
          <a:off x="22246014" y="8948906"/>
          <a:ext cx="10164945" cy="45236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p:nvPr>
            <p:extLst>
              <p:ext uri="{D42A27DB-BD31-4B8C-83A1-F6EECF244321}">
                <p14:modId xmlns:p14="http://schemas.microsoft.com/office/powerpoint/2010/main" val="2285785443"/>
              </p:ext>
            </p:extLst>
          </p:nvPr>
        </p:nvGraphicFramePr>
        <p:xfrm>
          <a:off x="22246013" y="24301531"/>
          <a:ext cx="10089600" cy="5635126"/>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p:cNvSpPr txBox="1"/>
          <p:nvPr/>
        </p:nvSpPr>
        <p:spPr>
          <a:xfrm>
            <a:off x="438950" y="5306150"/>
            <a:ext cx="10238882" cy="10433625"/>
          </a:xfrm>
          <a:prstGeom prst="rect">
            <a:avLst/>
          </a:prstGeom>
          <a:noFill/>
        </p:spPr>
        <p:txBody>
          <a:bodyPr wrap="square" rtlCol="0">
            <a:spAutoFit/>
          </a:bodyPr>
          <a:lstStyle/>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a:t>
            </a: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endParaRPr lang="en-US" sz="2400" dirty="0">
              <a:cs typeface="Arial" pitchFamily="34" charset="0"/>
            </a:endParaRPr>
          </a:p>
          <a:p>
            <a:r>
              <a:rPr lang="en-US" sz="2400" dirty="0">
                <a:cs typeface="Arial" pitchFamily="34" charset="0"/>
              </a:rPr>
              <a:t>Your text would go here. List your information on these lines. Your text would go here. List your information on these lines. </a:t>
            </a:r>
          </a:p>
          <a:p>
            <a:endParaRPr lang="en-US" sz="2400" dirty="0">
              <a:cs typeface="Arial" pitchFamily="34" charset="0"/>
            </a:endParaRP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endParaRPr lang="en-US" sz="2400" dirty="0">
              <a:cs typeface="Arial" pitchFamily="34" charset="0"/>
            </a:endParaRPr>
          </a:p>
        </p:txBody>
      </p:sp>
      <p:sp>
        <p:nvSpPr>
          <p:cNvPr id="19" name="TextBox 18"/>
          <p:cNvSpPr txBox="1"/>
          <p:nvPr/>
        </p:nvSpPr>
        <p:spPr>
          <a:xfrm>
            <a:off x="438950" y="19217066"/>
            <a:ext cx="10080002" cy="13388280"/>
          </a:xfrm>
          <a:prstGeom prst="rect">
            <a:avLst/>
          </a:prstGeom>
          <a:noFill/>
        </p:spPr>
        <p:txBody>
          <a:bodyPr wrap="square" rtlCol="0">
            <a:spAutoFit/>
          </a:bodyPr>
          <a:lstStyle/>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endParaRPr lang="en-US" sz="2400" dirty="0">
              <a:cs typeface="Arial" pitchFamily="34" charset="0"/>
            </a:endParaRPr>
          </a:p>
          <a:p>
            <a:r>
              <a:rPr lang="en-US" sz="2400" dirty="0">
                <a:cs typeface="Arial" pitchFamily="34" charset="0"/>
              </a:rPr>
              <a:t>Your text would go here. List your information on these lines. Your text would go here. List your information on these lines. </a:t>
            </a:r>
          </a:p>
          <a:p>
            <a:endParaRPr lang="en-US" sz="2400" dirty="0">
              <a:cs typeface="Arial" pitchFamily="34" charset="0"/>
            </a:endParaRP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endParaRPr lang="en-US" sz="2400" dirty="0">
              <a:cs typeface="Arial" pitchFamily="34" charset="0"/>
            </a:endParaRP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endParaRPr lang="en-US" sz="2400" dirty="0">
              <a:cs typeface="Arial" pitchFamily="34" charset="0"/>
            </a:endParaRPr>
          </a:p>
          <a:p>
            <a:r>
              <a:rPr lang="en-US" sz="2400" dirty="0">
                <a:cs typeface="Arial" pitchFamily="34" charset="0"/>
              </a:rPr>
              <a:t>Your text would go here. List your information on these lines. Your text would go here. List your information on these lines. </a:t>
            </a:r>
          </a:p>
          <a:p>
            <a:endParaRPr lang="en-US" sz="2400" dirty="0">
              <a:cs typeface="Arial" pitchFamily="34" charset="0"/>
            </a:endParaRP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endParaRPr lang="en-US" sz="2400" dirty="0">
              <a:cs typeface="Arial" pitchFamily="34" charset="0"/>
            </a:endParaRPr>
          </a:p>
        </p:txBody>
      </p:sp>
      <p:sp>
        <p:nvSpPr>
          <p:cNvPr id="20" name="TextBox 19"/>
          <p:cNvSpPr txBox="1"/>
          <p:nvPr/>
        </p:nvSpPr>
        <p:spPr>
          <a:xfrm>
            <a:off x="11464159" y="6173454"/>
            <a:ext cx="10184442" cy="6001643"/>
          </a:xfrm>
          <a:prstGeom prst="rect">
            <a:avLst/>
          </a:prstGeom>
          <a:noFill/>
        </p:spPr>
        <p:txBody>
          <a:bodyPr wrap="square" rtlCol="0">
            <a:spAutoFit/>
          </a:bodyPr>
          <a:lstStyle/>
          <a:p>
            <a:r>
              <a:rPr lang="en-US" sz="2400" dirty="0">
                <a:cs typeface="Arial" pitchFamily="34" charset="0"/>
              </a:rPr>
              <a:t>Your text would go here. List your information on these lines. Your text would go here. List your information on these lines. Your text would go here. </a:t>
            </a:r>
          </a:p>
          <a:p>
            <a:pPr marL="228611" indent="-228611">
              <a:buFont typeface="Arial" pitchFamily="34" charset="0"/>
              <a:buChar char="•"/>
            </a:pPr>
            <a:r>
              <a:rPr lang="en-US" sz="2400" dirty="0">
                <a:cs typeface="Arial" pitchFamily="34" charset="0"/>
              </a:rPr>
              <a:t>List your information on these lines. Your text would go here. </a:t>
            </a:r>
          </a:p>
          <a:p>
            <a:pPr marL="228611" indent="-228611">
              <a:buFont typeface="Arial" pitchFamily="34" charset="0"/>
              <a:buChar char="•"/>
            </a:pPr>
            <a:r>
              <a:rPr lang="en-US" sz="2400" dirty="0">
                <a:cs typeface="Arial" pitchFamily="34" charset="0"/>
              </a:rPr>
              <a:t>List your information on these</a:t>
            </a:r>
          </a:p>
          <a:p>
            <a:r>
              <a:rPr lang="en-US" sz="2400" dirty="0">
                <a:cs typeface="Arial" pitchFamily="34" charset="0"/>
              </a:rPr>
              <a:t>     lines. </a:t>
            </a:r>
          </a:p>
          <a:p>
            <a:pPr marL="228611" indent="-228611">
              <a:buFont typeface="Arial" pitchFamily="34" charset="0"/>
              <a:buChar char="•"/>
            </a:pPr>
            <a:r>
              <a:rPr lang="en-US" sz="2400" dirty="0">
                <a:cs typeface="Arial" pitchFamily="34" charset="0"/>
              </a:rPr>
              <a:t>Your text would go here. List your </a:t>
            </a:r>
          </a:p>
          <a:p>
            <a:r>
              <a:rPr lang="en-US" sz="2400" dirty="0">
                <a:cs typeface="Arial" pitchFamily="34" charset="0"/>
              </a:rPr>
              <a:t>     Your text would go here. List your </a:t>
            </a:r>
          </a:p>
          <a:p>
            <a:r>
              <a:rPr lang="en-US" sz="2400" dirty="0">
                <a:cs typeface="Arial" pitchFamily="34" charset="0"/>
              </a:rPr>
              <a:t>     information on these lines. </a:t>
            </a:r>
          </a:p>
          <a:p>
            <a:endParaRPr lang="en-US" sz="2400" dirty="0">
              <a:cs typeface="Arial" pitchFamily="34" charset="0"/>
            </a:endParaRP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r>
              <a:rPr lang="en-US" sz="2400" dirty="0">
                <a:cs typeface="Arial" pitchFamily="34" charset="0"/>
              </a:rPr>
              <a:t>Your text would go here. List your information on these lines. Your text would go here. </a:t>
            </a:r>
          </a:p>
          <a:p>
            <a:endParaRPr lang="en-US" sz="2400" dirty="0">
              <a:cs typeface="Arial" pitchFamily="34" charset="0"/>
            </a:endParaRPr>
          </a:p>
        </p:txBody>
      </p:sp>
      <p:sp>
        <p:nvSpPr>
          <p:cNvPr id="21" name="TextBox 20"/>
          <p:cNvSpPr txBox="1"/>
          <p:nvPr/>
        </p:nvSpPr>
        <p:spPr>
          <a:xfrm>
            <a:off x="12066679" y="5609438"/>
            <a:ext cx="8065412" cy="420564"/>
          </a:xfrm>
          <a:prstGeom prst="rect">
            <a:avLst/>
          </a:prstGeom>
          <a:solidFill>
            <a:srgbClr val="CEEBC3"/>
          </a:solidFill>
        </p:spPr>
        <p:txBody>
          <a:bodyPr wrap="square" rtlCol="0">
            <a:spAutoFit/>
          </a:bodyPr>
          <a:lstStyle/>
          <a:p>
            <a:r>
              <a:rPr lang="en-US" sz="2133" b="1" dirty="0">
                <a:solidFill>
                  <a:srgbClr val="008751"/>
                </a:solidFill>
              </a:rPr>
              <a:t>Methods</a:t>
            </a:r>
          </a:p>
        </p:txBody>
      </p:sp>
      <p:sp>
        <p:nvSpPr>
          <p:cNvPr id="22" name="TextBox 21"/>
          <p:cNvSpPr txBox="1"/>
          <p:nvPr/>
        </p:nvSpPr>
        <p:spPr>
          <a:xfrm>
            <a:off x="11383923" y="22140202"/>
            <a:ext cx="10187483" cy="14496276"/>
          </a:xfrm>
          <a:prstGeom prst="rect">
            <a:avLst/>
          </a:prstGeom>
          <a:noFill/>
        </p:spPr>
        <p:txBody>
          <a:bodyPr wrap="square" rtlCol="0">
            <a:spAutoFit/>
          </a:bodyPr>
          <a:lstStyle/>
          <a:p>
            <a:r>
              <a:rPr lang="en-US" sz="2400" dirty="0">
                <a:cs typeface="Arial" pitchFamily="34" charset="0"/>
              </a:rPr>
              <a:t>Your text would go here. List your information on these lines. Your text would go here. List your information on these lines. Your text would go here. </a:t>
            </a:r>
          </a:p>
          <a:p>
            <a:pPr marL="228611" indent="-228611">
              <a:buFont typeface="Arial" pitchFamily="34" charset="0"/>
              <a:buChar char="•"/>
            </a:pPr>
            <a:r>
              <a:rPr lang="en-US" sz="2400" dirty="0">
                <a:cs typeface="Arial" pitchFamily="34" charset="0"/>
              </a:rPr>
              <a:t>List your information on these lines. Your text would go here. </a:t>
            </a: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endParaRPr lang="en-US" sz="2400" dirty="0">
              <a:cs typeface="Arial" pitchFamily="34" charset="0"/>
            </a:endParaRPr>
          </a:p>
          <a:p>
            <a:r>
              <a:rPr lang="en-US" sz="2400" dirty="0">
                <a:cs typeface="Arial" pitchFamily="34" charset="0"/>
              </a:rPr>
              <a:t>Your text would go here. List your information on these lines. Your text would go here. List your information on these lines. </a:t>
            </a:r>
          </a:p>
          <a:p>
            <a:endParaRPr lang="en-US" sz="2400" dirty="0">
              <a:cs typeface="Arial" pitchFamily="34" charset="0"/>
            </a:endParaRP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pPr marL="228611" indent="-228611">
              <a:buFont typeface="Arial" pitchFamily="34" charset="0"/>
              <a:buChar char="•"/>
            </a:pPr>
            <a:endParaRPr lang="en-US" sz="2400" dirty="0">
              <a:cs typeface="Arial" pitchFamily="34" charset="0"/>
            </a:endParaRP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endParaRPr lang="en-US" sz="2400" dirty="0">
              <a:cs typeface="Arial" pitchFamily="34" charset="0"/>
            </a:endParaRPr>
          </a:p>
          <a:p>
            <a:r>
              <a:rPr lang="en-US" sz="2400" dirty="0">
                <a:cs typeface="Arial" pitchFamily="34" charset="0"/>
              </a:rPr>
              <a:t>Your text would go here. List your information on these lines. Your text would go here. List your information on these lines. </a:t>
            </a:r>
          </a:p>
          <a:p>
            <a:endParaRPr lang="en-US" sz="2400" dirty="0">
              <a:cs typeface="Arial" pitchFamily="34" charset="0"/>
            </a:endParaRP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pPr marL="228611" indent="-228611">
              <a:buFont typeface="Arial" pitchFamily="34" charset="0"/>
              <a:buChar char="•"/>
            </a:pPr>
            <a:endParaRPr lang="en-US" sz="2400" dirty="0">
              <a:cs typeface="Arial" pitchFamily="34" charset="0"/>
            </a:endParaRPr>
          </a:p>
        </p:txBody>
      </p:sp>
      <p:sp>
        <p:nvSpPr>
          <p:cNvPr id="23" name="TextBox 22"/>
          <p:cNvSpPr txBox="1"/>
          <p:nvPr/>
        </p:nvSpPr>
        <p:spPr>
          <a:xfrm>
            <a:off x="22329059" y="5315616"/>
            <a:ext cx="10123069" cy="3046988"/>
          </a:xfrm>
          <a:prstGeom prst="rect">
            <a:avLst/>
          </a:prstGeom>
          <a:noFill/>
        </p:spPr>
        <p:txBody>
          <a:bodyPr wrap="square" rtlCol="0">
            <a:spAutoFit/>
          </a:bodyPr>
          <a:lstStyle/>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endParaRPr lang="en-US" sz="2400" dirty="0">
              <a:cs typeface="Arial" pitchFamily="34" charset="0"/>
            </a:endParaRPr>
          </a:p>
        </p:txBody>
      </p:sp>
      <p:sp>
        <p:nvSpPr>
          <p:cNvPr id="24" name="TextBox 23"/>
          <p:cNvSpPr txBox="1"/>
          <p:nvPr/>
        </p:nvSpPr>
        <p:spPr>
          <a:xfrm>
            <a:off x="22423962" y="15462915"/>
            <a:ext cx="10248458" cy="7478970"/>
          </a:xfrm>
          <a:prstGeom prst="rect">
            <a:avLst/>
          </a:prstGeom>
          <a:noFill/>
        </p:spPr>
        <p:txBody>
          <a:bodyPr wrap="square" rtlCol="0">
            <a:spAutoFit/>
          </a:bodyPr>
          <a:lstStyle/>
          <a:p>
            <a:r>
              <a:rPr lang="en-US" sz="2400" dirty="0">
                <a:cs typeface="Arial" pitchFamily="34" charset="0"/>
              </a:rPr>
              <a:t>Your text would go here. List your information on these lines. Your text would go here. List your information on these lines. Your text would go here. </a:t>
            </a: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endParaRPr lang="en-US" sz="2400" dirty="0">
              <a:cs typeface="Arial" pitchFamily="34" charset="0"/>
            </a:endParaRPr>
          </a:p>
          <a:p>
            <a:r>
              <a:rPr lang="en-US" sz="2400" dirty="0">
                <a:cs typeface="Arial" pitchFamily="34" charset="0"/>
              </a:rPr>
              <a:t>Your text would go here. List your information on these lines. Your text would go here. List your information on these lines. </a:t>
            </a:r>
          </a:p>
          <a:p>
            <a:endParaRPr lang="en-US" sz="2400" dirty="0">
              <a:cs typeface="Arial" pitchFamily="34" charset="0"/>
            </a:endParaRP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endParaRPr lang="en-US" sz="2400" dirty="0">
              <a:cs typeface="Arial" pitchFamily="34" charset="0"/>
            </a:endParaRPr>
          </a:p>
        </p:txBody>
      </p:sp>
      <p:sp>
        <p:nvSpPr>
          <p:cNvPr id="25" name="TextBox 24"/>
          <p:cNvSpPr txBox="1"/>
          <p:nvPr/>
        </p:nvSpPr>
        <p:spPr>
          <a:xfrm>
            <a:off x="22374119" y="32145925"/>
            <a:ext cx="9597240" cy="3702873"/>
          </a:xfrm>
          <a:prstGeom prst="rect">
            <a:avLst/>
          </a:prstGeom>
          <a:noFill/>
        </p:spPr>
        <p:txBody>
          <a:bodyPr wrap="square" rtlCol="0">
            <a:spAutoFit/>
          </a:bodyPr>
          <a:lstStyle/>
          <a:p>
            <a:pPr algn="ctr"/>
            <a:r>
              <a:rPr lang="en-US" sz="2133" dirty="0"/>
              <a:t>KMnO4 + </a:t>
            </a:r>
            <a:r>
              <a:rPr lang="en-US" sz="2133" dirty="0" err="1"/>
              <a:t>HCl</a:t>
            </a:r>
            <a:r>
              <a:rPr lang="en-US" sz="2133" dirty="0"/>
              <a:t> = </a:t>
            </a:r>
            <a:r>
              <a:rPr lang="en-US" sz="2133" dirty="0" err="1"/>
              <a:t>KCl</a:t>
            </a:r>
            <a:r>
              <a:rPr lang="en-US" sz="2133" dirty="0"/>
              <a:t> + MnCl2 + H2O + Cl2</a:t>
            </a:r>
          </a:p>
          <a:p>
            <a:pPr algn="ctr"/>
            <a:r>
              <a:rPr lang="en-US" sz="2133" dirty="0"/>
              <a:t>K4Fe(CN)6 + H2SO4 + H2O = K2SO4 + FeSO4 + (NH4)2SO4 + CO</a:t>
            </a:r>
          </a:p>
          <a:p>
            <a:pPr algn="ctr"/>
            <a:endParaRPr lang="en-US" sz="2133" dirty="0"/>
          </a:p>
          <a:p>
            <a:pPr algn="ctr"/>
            <a:r>
              <a:rPr lang="en-US" sz="2133" dirty="0">
                <a:cs typeface="Arial" pitchFamily="34" charset="0"/>
              </a:rPr>
              <a:t>Your text would go here. List your information on these lines. Your text would go here.</a:t>
            </a:r>
            <a:endParaRPr lang="en-US" sz="2133" dirty="0"/>
          </a:p>
          <a:p>
            <a:pPr algn="ctr"/>
            <a:r>
              <a:rPr lang="en-US" sz="2133" dirty="0"/>
              <a:t>K4Fe(CN)6 + KMnO4 + H2SO4 = </a:t>
            </a:r>
          </a:p>
          <a:p>
            <a:pPr algn="ctr"/>
            <a:r>
              <a:rPr lang="en-US" sz="2133" dirty="0"/>
              <a:t>KHSO4 + Fe2(SO4)3 + MnSO4 + HNO3 + CO2 + H2O</a:t>
            </a:r>
          </a:p>
          <a:p>
            <a:pPr algn="ctr"/>
            <a:endParaRPr lang="en-US" sz="2133" dirty="0"/>
          </a:p>
          <a:p>
            <a:pPr algn="ctr"/>
            <a:r>
              <a:rPr lang="en-US" sz="2133" dirty="0">
                <a:cs typeface="Arial" pitchFamily="34" charset="0"/>
              </a:rPr>
              <a:t>Your text would go here. List your information on these lines.</a:t>
            </a:r>
            <a:endParaRPr lang="en-US" sz="2133" dirty="0"/>
          </a:p>
          <a:p>
            <a:pPr algn="ctr"/>
            <a:r>
              <a:rPr lang="en-US" sz="2133" dirty="0"/>
              <a:t>PhCH3 + KMnO4 + H2SO4 = </a:t>
            </a:r>
            <a:r>
              <a:rPr lang="en-US" sz="2133" dirty="0" err="1"/>
              <a:t>PhCOOH</a:t>
            </a:r>
            <a:r>
              <a:rPr lang="en-US" sz="2133" dirty="0"/>
              <a:t> + K2SO4 + MnSO4 + H2O</a:t>
            </a:r>
          </a:p>
          <a:p>
            <a:pPr algn="ctr"/>
            <a:r>
              <a:rPr lang="en-US" sz="2133" dirty="0"/>
              <a:t>CuSO4*5H2O = CuSO4 + H2O</a:t>
            </a:r>
          </a:p>
        </p:txBody>
      </p:sp>
      <p:sp>
        <p:nvSpPr>
          <p:cNvPr id="26" name="TextBox 25"/>
          <p:cNvSpPr txBox="1"/>
          <p:nvPr/>
        </p:nvSpPr>
        <p:spPr>
          <a:xfrm>
            <a:off x="33171789" y="5408505"/>
            <a:ext cx="10129477" cy="18928259"/>
          </a:xfrm>
          <a:prstGeom prst="rect">
            <a:avLst/>
          </a:prstGeom>
          <a:noFill/>
        </p:spPr>
        <p:txBody>
          <a:bodyPr wrap="square" rtlCol="0">
            <a:spAutoFit/>
          </a:bodyPr>
          <a:lstStyle/>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endParaRPr lang="en-US" sz="2400" dirty="0">
              <a:cs typeface="Arial" pitchFamily="34" charset="0"/>
            </a:endParaRPr>
          </a:p>
          <a:p>
            <a:r>
              <a:rPr lang="en-US" sz="2400" dirty="0">
                <a:cs typeface="Arial" pitchFamily="34" charset="0"/>
              </a:rPr>
              <a:t>Your text would go here. List your information on these lines. Your text would go here. List your information on these lines. </a:t>
            </a:r>
          </a:p>
          <a:p>
            <a:endParaRPr lang="en-US" sz="2400" dirty="0">
              <a:cs typeface="Arial" pitchFamily="34" charset="0"/>
            </a:endParaRP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endParaRPr lang="en-US" sz="2400" dirty="0">
              <a:cs typeface="Arial" pitchFamily="34" charset="0"/>
            </a:endParaRP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endParaRPr lang="en-US" sz="2400" dirty="0">
              <a:cs typeface="Arial" pitchFamily="34" charset="0"/>
            </a:endParaRPr>
          </a:p>
          <a:p>
            <a:r>
              <a:rPr lang="en-US" sz="2400" dirty="0">
                <a:cs typeface="Arial" pitchFamily="34" charset="0"/>
              </a:rPr>
              <a:t>Your text would go here. List your information on these lines. Your text would go here. List your information on these lines. </a:t>
            </a:r>
          </a:p>
          <a:p>
            <a:endParaRPr lang="en-US" sz="2400" dirty="0">
              <a:cs typeface="Arial" pitchFamily="34" charset="0"/>
            </a:endParaRP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a:p>
            <a:endParaRPr lang="en-US" sz="2400" dirty="0">
              <a:cs typeface="Arial" pitchFamily="34" charset="0"/>
            </a:endParaRPr>
          </a:p>
        </p:txBody>
      </p:sp>
      <p:sp>
        <p:nvSpPr>
          <p:cNvPr id="27" name="TextBox 26"/>
          <p:cNvSpPr txBox="1"/>
          <p:nvPr/>
        </p:nvSpPr>
        <p:spPr>
          <a:xfrm>
            <a:off x="33102359" y="28570158"/>
            <a:ext cx="10238883" cy="1569660"/>
          </a:xfrm>
          <a:prstGeom prst="rect">
            <a:avLst/>
          </a:prstGeom>
          <a:noFill/>
        </p:spPr>
        <p:txBody>
          <a:bodyPr wrap="square" rtlCol="0">
            <a:spAutoFit/>
          </a:bodyPr>
          <a:lstStyle/>
          <a:p>
            <a:r>
              <a:rPr lang="en-US" sz="2400" dirty="0">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a:t>
            </a:r>
          </a:p>
        </p:txBody>
      </p:sp>
      <p:sp>
        <p:nvSpPr>
          <p:cNvPr id="28" name="TextBox 27"/>
          <p:cNvSpPr txBox="1"/>
          <p:nvPr/>
        </p:nvSpPr>
        <p:spPr>
          <a:xfrm>
            <a:off x="33102359" y="31071223"/>
            <a:ext cx="10238883" cy="830997"/>
          </a:xfrm>
          <a:prstGeom prst="rect">
            <a:avLst/>
          </a:prstGeom>
          <a:noFill/>
        </p:spPr>
        <p:txBody>
          <a:bodyPr wrap="square" rtlCol="0">
            <a:spAutoFit/>
          </a:bodyPr>
          <a:lstStyle/>
          <a:p>
            <a:r>
              <a:rPr lang="en-US" sz="2400" dirty="0">
                <a:cs typeface="Arial" pitchFamily="34" charset="0"/>
              </a:rPr>
              <a:t>Your text would go here. List your information on these lines. Your text would go here. </a:t>
            </a:r>
          </a:p>
        </p:txBody>
      </p:sp>
      <p:sp>
        <p:nvSpPr>
          <p:cNvPr id="29" name="TextBox 28"/>
          <p:cNvSpPr txBox="1"/>
          <p:nvPr/>
        </p:nvSpPr>
        <p:spPr>
          <a:xfrm>
            <a:off x="33102359" y="32377226"/>
            <a:ext cx="10238883" cy="830997"/>
          </a:xfrm>
          <a:prstGeom prst="rect">
            <a:avLst/>
          </a:prstGeom>
          <a:noFill/>
        </p:spPr>
        <p:txBody>
          <a:bodyPr wrap="square" rtlCol="0">
            <a:spAutoFit/>
          </a:bodyPr>
          <a:lstStyle/>
          <a:p>
            <a:r>
              <a:rPr lang="en-US" sz="2400" dirty="0">
                <a:cs typeface="Arial" pitchFamily="34" charset="0"/>
              </a:rPr>
              <a:t>Your text would go here. List your information on these lines. Your text would go here. </a:t>
            </a:r>
          </a:p>
        </p:txBody>
      </p:sp>
      <p:sp>
        <p:nvSpPr>
          <p:cNvPr id="30" name="TextBox 29"/>
          <p:cNvSpPr txBox="1"/>
          <p:nvPr/>
        </p:nvSpPr>
        <p:spPr>
          <a:xfrm>
            <a:off x="438949" y="4834225"/>
            <a:ext cx="10238883" cy="50276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2667" dirty="0">
                <a:solidFill>
                  <a:srgbClr val="008751"/>
                </a:solidFill>
                <a:latin typeface="Arial Black" pitchFamily="34" charset="0"/>
              </a:rPr>
              <a:t>Abstract</a:t>
            </a:r>
          </a:p>
        </p:txBody>
      </p:sp>
      <p:sp>
        <p:nvSpPr>
          <p:cNvPr id="31" name="TextBox 30"/>
          <p:cNvSpPr txBox="1"/>
          <p:nvPr/>
        </p:nvSpPr>
        <p:spPr>
          <a:xfrm>
            <a:off x="438949" y="18656882"/>
            <a:ext cx="10212321" cy="502766"/>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2667" dirty="0">
                <a:solidFill>
                  <a:srgbClr val="008751"/>
                </a:solidFill>
                <a:latin typeface="Arial Black" pitchFamily="34" charset="0"/>
              </a:rPr>
              <a:t>Introduction</a:t>
            </a:r>
          </a:p>
        </p:txBody>
      </p:sp>
      <p:sp>
        <p:nvSpPr>
          <p:cNvPr id="32" name="TextBox 31"/>
          <p:cNvSpPr txBox="1"/>
          <p:nvPr/>
        </p:nvSpPr>
        <p:spPr>
          <a:xfrm>
            <a:off x="11383924" y="4842060"/>
            <a:ext cx="10187483" cy="50276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2667" dirty="0">
                <a:solidFill>
                  <a:srgbClr val="008751"/>
                </a:solidFill>
                <a:latin typeface="Arial Black" pitchFamily="34" charset="0"/>
              </a:rPr>
              <a:t>Materials &amp; Methods</a:t>
            </a:r>
          </a:p>
        </p:txBody>
      </p:sp>
      <p:sp>
        <p:nvSpPr>
          <p:cNvPr id="33" name="TextBox 32"/>
          <p:cNvSpPr txBox="1"/>
          <p:nvPr/>
        </p:nvSpPr>
        <p:spPr>
          <a:xfrm>
            <a:off x="11363220" y="21658810"/>
            <a:ext cx="10187483" cy="502766"/>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2667" dirty="0">
                <a:solidFill>
                  <a:srgbClr val="008751"/>
                </a:solidFill>
                <a:latin typeface="Arial Black" pitchFamily="34" charset="0"/>
              </a:rPr>
              <a:t>Results</a:t>
            </a:r>
          </a:p>
        </p:txBody>
      </p:sp>
      <p:sp>
        <p:nvSpPr>
          <p:cNvPr id="34" name="TextBox 33"/>
          <p:cNvSpPr txBox="1"/>
          <p:nvPr/>
        </p:nvSpPr>
        <p:spPr>
          <a:xfrm>
            <a:off x="22172077" y="4834225"/>
            <a:ext cx="10248459" cy="50276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2667" dirty="0">
                <a:solidFill>
                  <a:srgbClr val="008751"/>
                </a:solidFill>
                <a:latin typeface="Arial Black" pitchFamily="34" charset="0"/>
              </a:rPr>
              <a:t>Results cont.</a:t>
            </a:r>
          </a:p>
        </p:txBody>
      </p:sp>
      <p:sp>
        <p:nvSpPr>
          <p:cNvPr id="35" name="TextBox 34"/>
          <p:cNvSpPr txBox="1"/>
          <p:nvPr/>
        </p:nvSpPr>
        <p:spPr>
          <a:xfrm>
            <a:off x="33102359" y="4834225"/>
            <a:ext cx="10238883" cy="50276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2667" dirty="0">
                <a:solidFill>
                  <a:srgbClr val="008751"/>
                </a:solidFill>
                <a:latin typeface="Arial Black" pitchFamily="34" charset="0"/>
              </a:rPr>
              <a:t>Conclusion</a:t>
            </a:r>
          </a:p>
        </p:txBody>
      </p:sp>
      <p:sp>
        <p:nvSpPr>
          <p:cNvPr id="36" name="TextBox 35"/>
          <p:cNvSpPr txBox="1"/>
          <p:nvPr/>
        </p:nvSpPr>
        <p:spPr>
          <a:xfrm>
            <a:off x="12066679" y="13910661"/>
            <a:ext cx="8065412" cy="420564"/>
          </a:xfrm>
          <a:prstGeom prst="rect">
            <a:avLst/>
          </a:prstGeom>
          <a:solidFill>
            <a:srgbClr val="CEEBC3"/>
          </a:solidFill>
        </p:spPr>
        <p:txBody>
          <a:bodyPr wrap="square" rtlCol="0">
            <a:spAutoFit/>
          </a:bodyPr>
          <a:lstStyle/>
          <a:p>
            <a:r>
              <a:rPr lang="en-US" sz="2133" b="1" dirty="0">
                <a:solidFill>
                  <a:srgbClr val="008751"/>
                </a:solidFill>
              </a:rPr>
              <a:t>Participants</a:t>
            </a:r>
          </a:p>
        </p:txBody>
      </p:sp>
      <p:sp>
        <p:nvSpPr>
          <p:cNvPr id="37" name="TextBox 36"/>
          <p:cNvSpPr txBox="1"/>
          <p:nvPr/>
        </p:nvSpPr>
        <p:spPr>
          <a:xfrm>
            <a:off x="33833046" y="28019288"/>
            <a:ext cx="8106107" cy="420564"/>
          </a:xfrm>
          <a:prstGeom prst="rect">
            <a:avLst/>
          </a:prstGeom>
          <a:solidFill>
            <a:srgbClr val="CEEBC3"/>
          </a:solidFill>
        </p:spPr>
        <p:txBody>
          <a:bodyPr wrap="square" rtlCol="0">
            <a:spAutoFit/>
          </a:bodyPr>
          <a:lstStyle/>
          <a:p>
            <a:r>
              <a:rPr lang="en-US" sz="2133" b="1" dirty="0">
                <a:solidFill>
                  <a:srgbClr val="008751"/>
                </a:solidFill>
              </a:rPr>
              <a:t>Limitations</a:t>
            </a:r>
          </a:p>
        </p:txBody>
      </p:sp>
      <p:sp>
        <p:nvSpPr>
          <p:cNvPr id="38" name="TextBox 37"/>
          <p:cNvSpPr txBox="1"/>
          <p:nvPr/>
        </p:nvSpPr>
        <p:spPr>
          <a:xfrm>
            <a:off x="33833046" y="30666078"/>
            <a:ext cx="8106107" cy="420564"/>
          </a:xfrm>
          <a:prstGeom prst="rect">
            <a:avLst/>
          </a:prstGeom>
          <a:solidFill>
            <a:srgbClr val="CEEBC3"/>
          </a:solidFill>
        </p:spPr>
        <p:txBody>
          <a:bodyPr wrap="square" rtlCol="0">
            <a:spAutoFit/>
          </a:bodyPr>
          <a:lstStyle/>
          <a:p>
            <a:r>
              <a:rPr lang="en-US" sz="2133" b="1" dirty="0">
                <a:solidFill>
                  <a:srgbClr val="008751"/>
                </a:solidFill>
              </a:rPr>
              <a:t>Acknowledgments</a:t>
            </a:r>
          </a:p>
        </p:txBody>
      </p:sp>
      <p:sp>
        <p:nvSpPr>
          <p:cNvPr id="39" name="TextBox 38"/>
          <p:cNvSpPr txBox="1"/>
          <p:nvPr/>
        </p:nvSpPr>
        <p:spPr>
          <a:xfrm>
            <a:off x="33833046" y="31987374"/>
            <a:ext cx="8106107" cy="420564"/>
          </a:xfrm>
          <a:prstGeom prst="rect">
            <a:avLst/>
          </a:prstGeom>
          <a:solidFill>
            <a:srgbClr val="CEEBC3"/>
          </a:solidFill>
        </p:spPr>
        <p:txBody>
          <a:bodyPr wrap="square" rtlCol="0">
            <a:spAutoFit/>
          </a:bodyPr>
          <a:lstStyle/>
          <a:p>
            <a:r>
              <a:rPr lang="en-US" sz="2133" b="1" dirty="0">
                <a:solidFill>
                  <a:srgbClr val="008751"/>
                </a:solidFill>
              </a:rPr>
              <a:t>Contact Information</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778" y="990783"/>
            <a:ext cx="4215641" cy="2649459"/>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5348" y="-3714637"/>
            <a:ext cx="5374458" cy="3377755"/>
          </a:xfrm>
          <a:prstGeom prst="rect">
            <a:avLst/>
          </a:prstGeom>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025" y="-2310540"/>
            <a:ext cx="6904634" cy="2056486"/>
          </a:xfrm>
          <a:prstGeom prst="rect">
            <a:avLst/>
          </a:prstGeom>
        </p:spPr>
      </p:pic>
      <p:sp>
        <p:nvSpPr>
          <p:cNvPr id="43" name="Text Box 29"/>
          <p:cNvSpPr txBox="1">
            <a:spLocks noChangeArrowheads="1"/>
          </p:cNvSpPr>
          <p:nvPr/>
        </p:nvSpPr>
        <p:spPr bwMode="auto">
          <a:xfrm>
            <a:off x="9715500" y="13767594"/>
            <a:ext cx="24460200" cy="10869613"/>
          </a:xfrm>
          <a:prstGeom prst="rect">
            <a:avLst/>
          </a:prstGeom>
          <a:solidFill>
            <a:schemeClr val="tx1">
              <a:lumMod val="75000"/>
              <a:lumOff val="25000"/>
            </a:schemeClr>
          </a:solidFill>
          <a:ln w="9525">
            <a:solidFill>
              <a:schemeClr val="tx1"/>
            </a:solidFill>
            <a:miter lim="800000"/>
            <a:headEnd/>
            <a:tailEnd/>
          </a:ln>
          <a:effectLst/>
        </p:spPr>
        <p:txBody>
          <a:bodyPr lIns="228600" tIns="228600" rIns="228600" bIns="228600">
            <a:spAutoFit/>
          </a:bodyPr>
          <a:lstStyle/>
          <a:p>
            <a:pPr defTabSz="3762375"/>
            <a:r>
              <a:rPr lang="en-US" altLang="ja-JP" sz="4600" dirty="0">
                <a:solidFill>
                  <a:srgbClr val="F2F2F2"/>
                </a:solidFill>
                <a:ea typeface="MS PGothic" pitchFamily="34" charset="-128"/>
              </a:rPr>
              <a:t>This template complements of MakeSigns.com</a:t>
            </a:r>
          </a:p>
          <a:p>
            <a:pPr defTabSz="3762375"/>
            <a:endParaRPr lang="en-US" altLang="ja-JP" sz="4600" dirty="0">
              <a:solidFill>
                <a:srgbClr val="F2F2F2"/>
              </a:solidFill>
              <a:ea typeface="MS PGothic" pitchFamily="34" charset="-128"/>
            </a:endParaRPr>
          </a:p>
          <a:p>
            <a:pPr defTabSz="3762375"/>
            <a:r>
              <a:rPr lang="en-US" altLang="ja-JP" sz="4600" dirty="0">
                <a:solidFill>
                  <a:srgbClr val="F2F2F2"/>
                </a:solidFill>
                <a:ea typeface="MS PGothic" pitchFamily="34" charset="-128"/>
              </a:rPr>
              <a:t>If you opened this file directly from a web browser, you’ll want to save it to your computer before adding your poster information.</a:t>
            </a:r>
            <a:br>
              <a:rPr lang="en-US" altLang="ja-JP" sz="4600" dirty="0">
                <a:solidFill>
                  <a:srgbClr val="F2F2F2"/>
                </a:solidFill>
                <a:ea typeface="MS PGothic" pitchFamily="34" charset="-128"/>
              </a:rPr>
            </a:br>
            <a:endParaRPr lang="en-US" altLang="ja-JP" sz="4600" dirty="0">
              <a:solidFill>
                <a:srgbClr val="F2F2F2"/>
              </a:solidFill>
              <a:ea typeface="MS PGothic" pitchFamily="34" charset="-128"/>
            </a:endParaRPr>
          </a:p>
          <a:p>
            <a:pPr defTabSz="3762375"/>
            <a:r>
              <a:rPr lang="en-US" altLang="ja-JP" sz="4600" dirty="0">
                <a:solidFill>
                  <a:srgbClr val="F2F2F2"/>
                </a:solidFill>
                <a:ea typeface="MS PGothic" pitchFamily="34" charset="-128"/>
              </a:rPr>
              <a:t>This template has a page size of </a:t>
            </a:r>
            <a:r>
              <a:rPr lang="en-US" altLang="ja-JP" sz="4600" b="1" dirty="0">
                <a:solidFill>
                  <a:srgbClr val="F2F2F2"/>
                </a:solidFill>
                <a:ea typeface="MS PGothic" pitchFamily="34" charset="-128"/>
              </a:rPr>
              <a:t>42”x 48”</a:t>
            </a:r>
            <a:r>
              <a:rPr lang="en-US" altLang="ja-JP" sz="4600" dirty="0">
                <a:solidFill>
                  <a:srgbClr val="F2F2F2"/>
                </a:solidFill>
                <a:ea typeface="MS PGothic" pitchFamily="34" charset="-128"/>
              </a:rPr>
              <a:t>. When uploaded at MakeSigns.com, this template can be used to order posters in the following sizes: </a:t>
            </a:r>
            <a:r>
              <a:rPr lang="en-US" altLang="ja-JP" sz="4600" b="1" dirty="0">
                <a:solidFill>
                  <a:srgbClr val="F2F2F2"/>
                </a:solidFill>
                <a:ea typeface="MS PGothic" pitchFamily="34" charset="-128"/>
              </a:rPr>
              <a:t>42”x 48”</a:t>
            </a:r>
            <a:r>
              <a:rPr lang="en-US" altLang="ja-JP" sz="4600" dirty="0">
                <a:solidFill>
                  <a:srgbClr val="F2F2F2"/>
                </a:solidFill>
                <a:ea typeface="MS PGothic" pitchFamily="34" charset="-128"/>
              </a:rPr>
              <a:t>, </a:t>
            </a:r>
            <a:r>
              <a:rPr lang="en-US" altLang="ja-JP" sz="4600" b="1" dirty="0">
                <a:solidFill>
                  <a:srgbClr val="F2F2F2"/>
                </a:solidFill>
                <a:ea typeface="MS PGothic" pitchFamily="34" charset="-128"/>
              </a:rPr>
              <a:t>36.75”x 42”, 31.5”x 36”, and 36”x 41.14”.</a:t>
            </a:r>
            <a:br>
              <a:rPr lang="en-US" altLang="ja-JP" sz="4600" b="1" dirty="0">
                <a:solidFill>
                  <a:srgbClr val="F2F2F2"/>
                </a:solidFill>
                <a:ea typeface="MS PGothic" pitchFamily="34" charset="-128"/>
              </a:rPr>
            </a:br>
            <a:endParaRPr lang="en-US" altLang="ja-JP" sz="4600" dirty="0">
              <a:solidFill>
                <a:srgbClr val="F2F2F2"/>
              </a:solidFill>
              <a:ea typeface="MS PGothic" pitchFamily="34" charset="-128"/>
            </a:endParaRPr>
          </a:p>
          <a:p>
            <a:pPr defTabSz="3762375"/>
            <a:r>
              <a:rPr lang="en-US" altLang="ja-JP" sz="4600" dirty="0">
                <a:solidFill>
                  <a:srgbClr val="F2F2F2"/>
                </a:solidFill>
                <a:ea typeface="MS PGothic" pitchFamily="34" charset="-128"/>
              </a:rPr>
              <a:t>We recommend that you avoid changing the page size of the template. Please keep in mind, if you do change the page size it will alter the available print sizes listed above.</a:t>
            </a:r>
          </a:p>
          <a:p>
            <a:pPr defTabSz="3762375"/>
            <a:r>
              <a:rPr lang="en-US" altLang="ja-JP" sz="4600" dirty="0">
                <a:solidFill>
                  <a:srgbClr val="F2F2F2"/>
                </a:solidFill>
                <a:ea typeface="MS PGothic" pitchFamily="34" charset="-128"/>
              </a:rPr>
              <a:t>Any changes to the template size should be done before entering your information.</a:t>
            </a:r>
          </a:p>
          <a:p>
            <a:pPr defTabSz="3762375"/>
            <a:r>
              <a:rPr lang="en-US" altLang="ja-JP" sz="4600" dirty="0">
                <a:solidFill>
                  <a:srgbClr val="F2F2F2"/>
                </a:solidFill>
                <a:ea typeface="MS PGothic" pitchFamily="34" charset="-128"/>
              </a:rPr>
              <a:t>If you have any questions about creating a scientific poster, visit MakeSigns.com or email us at support@graphicsland.com</a:t>
            </a:r>
          </a:p>
          <a:p>
            <a:pPr algn="r" defTabSz="3762375"/>
            <a:r>
              <a:rPr lang="en-US" altLang="ja-JP" sz="3800" dirty="0">
                <a:solidFill>
                  <a:srgbClr val="F2F2F2"/>
                </a:solidFill>
                <a:ea typeface="MS PGothic" pitchFamily="34" charset="-128"/>
              </a:rPr>
              <a:t>©2010 </a:t>
            </a:r>
            <a:r>
              <a:rPr lang="en-US" altLang="ja-JP" sz="3800" dirty="0" err="1">
                <a:solidFill>
                  <a:srgbClr val="F2F2F2"/>
                </a:solidFill>
                <a:ea typeface="MS PGothic" pitchFamily="34" charset="-128"/>
              </a:rPr>
              <a:t>Graphicsland</a:t>
            </a:r>
            <a:endParaRPr lang="en-US" sz="3800" dirty="0">
              <a:solidFill>
                <a:srgbClr val="F2F2F2"/>
              </a:solidFill>
              <a:ea typeface="MS PGothic" pitchFamily="34" charset="-128"/>
            </a:endParaRPr>
          </a:p>
        </p:txBody>
      </p:sp>
    </p:spTree>
    <p:extLst>
      <p:ext uri="{BB962C8B-B14F-4D97-AF65-F5344CB8AC3E}">
        <p14:creationId xmlns:p14="http://schemas.microsoft.com/office/powerpoint/2010/main" val="2033402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TotalTime>
  <Words>2659</Words>
  <Application>Microsoft Office PowerPoint</Application>
  <PresentationFormat>Custom</PresentationFormat>
  <Paragraphs>141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Juice</dc:creator>
  <cp:lastModifiedBy>jessie</cp:lastModifiedBy>
  <cp:revision>9</cp:revision>
  <dcterms:created xsi:type="dcterms:W3CDTF">2016-10-04T16:31:42Z</dcterms:created>
  <dcterms:modified xsi:type="dcterms:W3CDTF">2016-10-05T15:58:31Z</dcterms:modified>
</cp:coreProperties>
</file>