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416"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3" d="100"/>
          <a:sy n="23" d="100"/>
        </p:scale>
        <p:origin x="-1524" y="-186"/>
      </p:cViewPr>
      <p:guideLst>
        <p:guide orient="horz" pos="1041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4FCE-42BE-8B1C-FFBDE3C1BFC4}"/>
              </c:ext>
            </c:extLst>
          </c:dPt>
          <c:dPt>
            <c:idx val="1"/>
            <c:invertIfNegative val="0"/>
            <c:bubble3D val="0"/>
            <c:extLst xmlns:c16r2="http://schemas.microsoft.com/office/drawing/2015/06/chart">
              <c:ext xmlns:c16="http://schemas.microsoft.com/office/drawing/2014/chart" uri="{C3380CC4-5D6E-409C-BE32-E72D297353CC}">
                <c16:uniqueId val="{00000001-4FCE-42BE-8B1C-FFBDE3C1BFC4}"/>
              </c:ext>
            </c:extLst>
          </c:dPt>
          <c:dPt>
            <c:idx val="2"/>
            <c:invertIfNegative val="0"/>
            <c:bubble3D val="0"/>
            <c:extLst xmlns:c16r2="http://schemas.microsoft.com/office/drawing/2015/06/chart">
              <c:ext xmlns:c16="http://schemas.microsoft.com/office/drawing/2014/chart" uri="{C3380CC4-5D6E-409C-BE32-E72D297353CC}">
                <c16:uniqueId val="{00000002-4FCE-42BE-8B1C-FFBDE3C1BFC4}"/>
              </c:ext>
            </c:extLst>
          </c:dPt>
          <c:dPt>
            <c:idx val="3"/>
            <c:invertIfNegative val="0"/>
            <c:bubble3D val="0"/>
            <c:extLst xmlns:c16r2="http://schemas.microsoft.com/office/drawing/2015/06/chart">
              <c:ext xmlns:c16="http://schemas.microsoft.com/office/drawing/2014/chart" uri="{C3380CC4-5D6E-409C-BE32-E72D297353CC}">
                <c16:uniqueId val="{00000003-4FCE-42BE-8B1C-FFBDE3C1BFC4}"/>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4FCE-42BE-8B1C-FFBDE3C1BFC4}"/>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4FCE-42BE-8B1C-FFBDE3C1BFC4}"/>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4FCE-42BE-8B1C-FFBDE3C1BFC4}"/>
            </c:ext>
          </c:extLst>
        </c:ser>
        <c:dLbls>
          <c:showLegendKey val="0"/>
          <c:showVal val="0"/>
          <c:showCatName val="0"/>
          <c:showSerName val="0"/>
          <c:showPercent val="0"/>
          <c:showBubbleSize val="0"/>
        </c:dLbls>
        <c:gapWidth val="150"/>
        <c:shape val="box"/>
        <c:axId val="327078272"/>
        <c:axId val="327079808"/>
        <c:axId val="0"/>
      </c:bar3DChart>
      <c:catAx>
        <c:axId val="327078272"/>
        <c:scaling>
          <c:orientation val="minMax"/>
        </c:scaling>
        <c:delete val="0"/>
        <c:axPos val="b"/>
        <c:numFmt formatCode="General" sourceLinked="0"/>
        <c:majorTickMark val="out"/>
        <c:minorTickMark val="none"/>
        <c:tickLblPos val="nextTo"/>
        <c:crossAx val="327079808"/>
        <c:crosses val="autoZero"/>
        <c:auto val="1"/>
        <c:lblAlgn val="ctr"/>
        <c:lblOffset val="100"/>
        <c:noMultiLvlLbl val="0"/>
      </c:catAx>
      <c:valAx>
        <c:axId val="327079808"/>
        <c:scaling>
          <c:orientation val="minMax"/>
        </c:scaling>
        <c:delete val="0"/>
        <c:axPos val="l"/>
        <c:majorGridlines/>
        <c:numFmt formatCode="General" sourceLinked="1"/>
        <c:majorTickMark val="out"/>
        <c:minorTickMark val="none"/>
        <c:tickLblPos val="nextTo"/>
        <c:crossAx val="32707827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C823-48AB-81CF-9B6B315D53C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C823-48AB-81CF-9B6B315D53C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C823-48AB-81CF-9B6B315D53C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C823-48AB-81CF-9B6B315D53C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C823-48AB-81CF-9B6B315D53C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C823-48AB-81CF-9B6B315D53C8}"/>
            </c:ext>
          </c:extLst>
        </c:ser>
        <c:dLbls>
          <c:showLegendKey val="0"/>
          <c:showVal val="0"/>
          <c:showCatName val="0"/>
          <c:showSerName val="0"/>
          <c:showPercent val="0"/>
          <c:showBubbleSize val="0"/>
        </c:dLbls>
        <c:marker val="1"/>
        <c:smooth val="0"/>
        <c:axId val="327400832"/>
        <c:axId val="327407104"/>
      </c:lineChart>
      <c:catAx>
        <c:axId val="327400832"/>
        <c:scaling>
          <c:orientation val="minMax"/>
        </c:scaling>
        <c:delete val="0"/>
        <c:axPos val="b"/>
        <c:numFmt formatCode="General" sourceLinked="0"/>
        <c:majorTickMark val="out"/>
        <c:minorTickMark val="none"/>
        <c:tickLblPos val="nextTo"/>
        <c:crossAx val="327407104"/>
        <c:crosses val="autoZero"/>
        <c:auto val="1"/>
        <c:lblAlgn val="ctr"/>
        <c:lblOffset val="100"/>
        <c:noMultiLvlLbl val="0"/>
      </c:catAx>
      <c:valAx>
        <c:axId val="327407104"/>
        <c:scaling>
          <c:orientation val="minMax"/>
        </c:scaling>
        <c:delete val="0"/>
        <c:axPos val="l"/>
        <c:majorGridlines/>
        <c:numFmt formatCode="General" sourceLinked="1"/>
        <c:majorTickMark val="out"/>
        <c:minorTickMark val="none"/>
        <c:tickLblPos val="nextTo"/>
        <c:crossAx val="32740083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94187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20023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417992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62379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80650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01385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049F4-3C73-4F9F-BA87-91321CCBEBD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47275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049F4-3C73-4F9F-BA87-91321CCBEBD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53660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049F4-3C73-4F9F-BA87-91321CCBEBD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52554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62392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46088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4E049F4-3C73-4F9F-BA87-91321CCBEBDC}" type="datetimeFigureOut">
              <a:rPr lang="en-US" smtClean="0"/>
              <a:t>10/5/2016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A061CB97-3FF8-41E1-B015-22B38A758420}" type="slidenum">
              <a:rPr lang="en-US" smtClean="0"/>
              <a:t>‹#›</a:t>
            </a:fld>
            <a:endParaRPr lang="en-US"/>
          </a:p>
        </p:txBody>
      </p:sp>
    </p:spTree>
    <p:extLst>
      <p:ext uri="{BB962C8B-B14F-4D97-AF65-F5344CB8AC3E}">
        <p14:creationId xmlns:p14="http://schemas.microsoft.com/office/powerpoint/2010/main" val="416319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upport@graphicsland.com" TargetMode="External"/><Relationship Id="rId3" Type="http://schemas.openxmlformats.org/officeDocument/2006/relationships/image" Target="../media/image2.wmf"/><Relationship Id="rId7" Type="http://schemas.openxmlformats.org/officeDocument/2006/relationships/hyperlink" Target="http://www.makesigns.com/SciPosters_Home.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Q:\Customer Images\background_r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7"/>
          <p:cNvSpPr/>
          <p:nvPr/>
        </p:nvSpPr>
        <p:spPr>
          <a:xfrm>
            <a:off x="826464" y="4855136"/>
            <a:ext cx="9370591" cy="25486319"/>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12" name="TextBox 17"/>
          <p:cNvSpPr txBox="1"/>
          <p:nvPr/>
        </p:nvSpPr>
        <p:spPr>
          <a:xfrm>
            <a:off x="978524" y="5829324"/>
            <a:ext cx="9061012" cy="9510296"/>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3" name="TextBox 18"/>
          <p:cNvSpPr txBox="1"/>
          <p:nvPr/>
        </p:nvSpPr>
        <p:spPr>
          <a:xfrm>
            <a:off x="966880" y="18645490"/>
            <a:ext cx="9070369" cy="1117228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8" name="TextBox 34"/>
          <p:cNvSpPr txBox="1"/>
          <p:nvPr/>
        </p:nvSpPr>
        <p:spPr>
          <a:xfrm>
            <a:off x="674668" y="4666185"/>
            <a:ext cx="9579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Abstract</a:t>
            </a:r>
          </a:p>
        </p:txBody>
      </p:sp>
      <p:sp>
        <p:nvSpPr>
          <p:cNvPr id="29" name="TextBox 35"/>
          <p:cNvSpPr txBox="1"/>
          <p:nvPr/>
        </p:nvSpPr>
        <p:spPr>
          <a:xfrm>
            <a:off x="673392" y="17432401"/>
            <a:ext cx="9579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Introduction</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11572" y="497084"/>
            <a:ext cx="9531243" cy="2838799"/>
          </a:xfrm>
          <a:prstGeom prst="rect">
            <a:avLst/>
          </a:prstGeom>
        </p:spPr>
      </p:pic>
      <p:sp>
        <p:nvSpPr>
          <p:cNvPr id="35" name="TextBox 42"/>
          <p:cNvSpPr txBox="1"/>
          <p:nvPr/>
        </p:nvSpPr>
        <p:spPr>
          <a:xfrm>
            <a:off x="11380373" y="274797"/>
            <a:ext cx="21278463" cy="230832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7200" dirty="0">
                <a:latin typeface="Franklin Gothic Medium" pitchFamily="34" charset="0"/>
              </a:rPr>
              <a:t>Your poster title goes here</a:t>
            </a:r>
          </a:p>
          <a:p>
            <a:pPr algn="ctr"/>
            <a:r>
              <a:rPr lang="en-US" sz="7200" dirty="0">
                <a:latin typeface="Franklin Gothic Medium" pitchFamily="34" charset="0"/>
              </a:rPr>
              <a:t>Created for Roosevelt University by MakeSigns.com</a:t>
            </a:r>
          </a:p>
        </p:txBody>
      </p:sp>
      <p:sp>
        <p:nvSpPr>
          <p:cNvPr id="36" name="TextBox 43"/>
          <p:cNvSpPr txBox="1"/>
          <p:nvPr/>
        </p:nvSpPr>
        <p:spPr>
          <a:xfrm>
            <a:off x="11292933" y="2514600"/>
            <a:ext cx="21334152" cy="83099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800" i="1" dirty="0"/>
              <a:t>Authors go here Roosevelt University</a:t>
            </a:r>
          </a:p>
        </p:txBody>
      </p:sp>
      <p:sp>
        <p:nvSpPr>
          <p:cNvPr id="43" name="Rounded Rectangle 7"/>
          <p:cNvSpPr/>
          <p:nvPr/>
        </p:nvSpPr>
        <p:spPr>
          <a:xfrm>
            <a:off x="11654732" y="4855136"/>
            <a:ext cx="20552460" cy="25486319"/>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44" name="TextBox 34"/>
          <p:cNvSpPr txBox="1"/>
          <p:nvPr/>
        </p:nvSpPr>
        <p:spPr>
          <a:xfrm>
            <a:off x="11420339" y="4666185"/>
            <a:ext cx="21011558"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Results</a:t>
            </a:r>
          </a:p>
        </p:txBody>
      </p:sp>
      <p:graphicFrame>
        <p:nvGraphicFramePr>
          <p:cNvPr id="10" name="Chart 9"/>
          <p:cNvGraphicFramePr/>
          <p:nvPr>
            <p:extLst>
              <p:ext uri="{D42A27DB-BD31-4B8C-83A1-F6EECF244321}">
                <p14:modId xmlns:p14="http://schemas.microsoft.com/office/powerpoint/2010/main" val="4265012047"/>
              </p:ext>
            </p:extLst>
          </p:nvPr>
        </p:nvGraphicFramePr>
        <p:xfrm>
          <a:off x="13462884" y="9557562"/>
          <a:ext cx="16750145" cy="52564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193368553"/>
              </p:ext>
            </p:extLst>
          </p:nvPr>
        </p:nvGraphicFramePr>
        <p:xfrm>
          <a:off x="16380309" y="17897591"/>
          <a:ext cx="11462867" cy="5416125"/>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22"/>
          <p:cNvSpPr txBox="1"/>
          <p:nvPr/>
        </p:nvSpPr>
        <p:spPr>
          <a:xfrm>
            <a:off x="12011891" y="5877539"/>
            <a:ext cx="19992523" cy="341632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p:txBody>
      </p:sp>
      <p:sp>
        <p:nvSpPr>
          <p:cNvPr id="18" name="TextBox 23"/>
          <p:cNvSpPr txBox="1"/>
          <p:nvPr/>
        </p:nvSpPr>
        <p:spPr>
          <a:xfrm>
            <a:off x="12011891" y="15730967"/>
            <a:ext cx="19881821" cy="230832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Your text would go here. List your information on these lines. Your text would go here. List your information on these lines. </a:t>
            </a:r>
          </a:p>
          <a:p>
            <a:endParaRPr lang="en-US" sz="3600" dirty="0">
              <a:cs typeface="Arial" pitchFamily="34" charset="0"/>
            </a:endParaRPr>
          </a:p>
        </p:txBody>
      </p:sp>
      <p:sp>
        <p:nvSpPr>
          <p:cNvPr id="19" name="TextBox 24"/>
          <p:cNvSpPr txBox="1"/>
          <p:nvPr/>
        </p:nvSpPr>
        <p:spPr>
          <a:xfrm>
            <a:off x="12011891" y="23712705"/>
            <a:ext cx="19881821" cy="612475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200" dirty="0"/>
              <a:t>KMnO4 + </a:t>
            </a:r>
            <a:r>
              <a:rPr lang="en-US" sz="3200" dirty="0" err="1"/>
              <a:t>HCl</a:t>
            </a:r>
            <a:r>
              <a:rPr lang="en-US" sz="3200" dirty="0"/>
              <a:t> = </a:t>
            </a:r>
            <a:r>
              <a:rPr lang="en-US" sz="3200" dirty="0" err="1"/>
              <a:t>KCl</a:t>
            </a:r>
            <a:r>
              <a:rPr lang="en-US" sz="3200" dirty="0"/>
              <a:t> + MnCl2 + H2O + Cl2</a:t>
            </a:r>
          </a:p>
          <a:p>
            <a:pPr algn="ctr"/>
            <a:r>
              <a:rPr lang="en-US" sz="3200" dirty="0"/>
              <a:t>K4Fe(CN)6 + H2SO4 + H2O = K2SO4 + FeSO4 + (NH4)2SO4 + CO</a:t>
            </a:r>
          </a:p>
          <a:p>
            <a:pPr algn="ctr"/>
            <a:endParaRPr lang="en-US" sz="3200" dirty="0"/>
          </a:p>
          <a:p>
            <a:pPr algn="ctr"/>
            <a:r>
              <a:rPr lang="en-US" sz="3200" dirty="0">
                <a:cs typeface="Arial" pitchFamily="34" charset="0"/>
              </a:rPr>
              <a:t>Your text would go here. List your information on these lines. Your text would go here. Your text would go here. List your information on these lines. Your text would go here. List your information on these lines. </a:t>
            </a:r>
          </a:p>
          <a:p>
            <a:pPr algn="ctr"/>
            <a:endParaRPr lang="en-US" sz="3200" dirty="0"/>
          </a:p>
          <a:p>
            <a:pPr algn="ctr"/>
            <a:r>
              <a:rPr lang="en-US" sz="3200" dirty="0"/>
              <a:t>K4Fe(CN)6 + KMnO4 + H2SO4 = </a:t>
            </a:r>
          </a:p>
          <a:p>
            <a:pPr algn="ctr"/>
            <a:r>
              <a:rPr lang="en-US" sz="3200" dirty="0"/>
              <a:t>KHSO4 + Fe2(SO4)3 + MnSO4 + HNO3 + CO2 + H2O</a:t>
            </a:r>
          </a:p>
          <a:p>
            <a:pPr algn="ctr"/>
            <a:endParaRPr lang="en-US" sz="3200" dirty="0"/>
          </a:p>
          <a:p>
            <a:pPr algn="ctr"/>
            <a:r>
              <a:rPr lang="en-US" sz="3200" dirty="0">
                <a:cs typeface="Arial" pitchFamily="34" charset="0"/>
              </a:rPr>
              <a:t>Your text would go here. List your information on these lines.</a:t>
            </a:r>
            <a:endParaRPr lang="en-US" sz="3200" dirty="0"/>
          </a:p>
          <a:p>
            <a:pPr algn="ctr"/>
            <a:r>
              <a:rPr lang="en-US" sz="3200" dirty="0"/>
              <a:t>PhCH3 + KMnO4 + H2SO4 = </a:t>
            </a:r>
            <a:r>
              <a:rPr lang="en-US" sz="3200" dirty="0" err="1"/>
              <a:t>PhCOOH</a:t>
            </a:r>
            <a:r>
              <a:rPr lang="en-US" sz="3200" dirty="0"/>
              <a:t> + K2SO4 + MnSO4 + H2O</a:t>
            </a:r>
          </a:p>
          <a:p>
            <a:pPr algn="ctr"/>
            <a:r>
              <a:rPr lang="en-US" sz="3200" dirty="0"/>
              <a:t>CuSO4*5H2O = CuSO4 + H2O</a:t>
            </a:r>
          </a:p>
        </p:txBody>
      </p:sp>
      <p:grpSp>
        <p:nvGrpSpPr>
          <p:cNvPr id="50" name="Group 44"/>
          <p:cNvGrpSpPr>
            <a:grpSpLocks/>
          </p:cNvGrpSpPr>
          <p:nvPr/>
        </p:nvGrpSpPr>
        <p:grpSpPr bwMode="auto">
          <a:xfrm>
            <a:off x="10560050" y="0"/>
            <a:ext cx="22745700" cy="32994600"/>
            <a:chOff x="10560050" y="0"/>
            <a:chExt cx="22745700" cy="32994600"/>
          </a:xfrm>
        </p:grpSpPr>
        <p:sp>
          <p:nvSpPr>
            <p:cNvPr id="51"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52"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dirty="0">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53"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54"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56" name="Rounded Rectangle 7"/>
          <p:cNvSpPr/>
          <p:nvPr/>
        </p:nvSpPr>
        <p:spPr>
          <a:xfrm>
            <a:off x="33766323" y="4870736"/>
            <a:ext cx="9370591" cy="2547072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57" name="TextBox 34"/>
          <p:cNvSpPr txBox="1"/>
          <p:nvPr/>
        </p:nvSpPr>
        <p:spPr>
          <a:xfrm>
            <a:off x="33614527" y="4681784"/>
            <a:ext cx="9579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Conclusion</a:t>
            </a:r>
          </a:p>
        </p:txBody>
      </p:sp>
      <p:sp>
        <p:nvSpPr>
          <p:cNvPr id="20" name="TextBox 25"/>
          <p:cNvSpPr txBox="1"/>
          <p:nvPr/>
        </p:nvSpPr>
        <p:spPr>
          <a:xfrm>
            <a:off x="34004250" y="5829325"/>
            <a:ext cx="8908425" cy="618630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1" name="TextBox 26"/>
          <p:cNvSpPr txBox="1"/>
          <p:nvPr/>
        </p:nvSpPr>
        <p:spPr>
          <a:xfrm>
            <a:off x="34004250" y="21263611"/>
            <a:ext cx="8908426" cy="341632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 name="TextBox 27"/>
          <p:cNvSpPr txBox="1"/>
          <p:nvPr/>
        </p:nvSpPr>
        <p:spPr>
          <a:xfrm>
            <a:off x="34004250" y="25707298"/>
            <a:ext cx="8908426" cy="120032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a:t>
            </a:r>
          </a:p>
        </p:txBody>
      </p:sp>
      <p:sp>
        <p:nvSpPr>
          <p:cNvPr id="23" name="TextBox 28"/>
          <p:cNvSpPr txBox="1"/>
          <p:nvPr/>
        </p:nvSpPr>
        <p:spPr>
          <a:xfrm>
            <a:off x="34004250" y="28006934"/>
            <a:ext cx="8908426" cy="120032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a:t>
            </a:r>
          </a:p>
        </p:txBody>
      </p:sp>
      <p:sp>
        <p:nvSpPr>
          <p:cNvPr id="24" name="TextBox 29"/>
          <p:cNvSpPr txBox="1"/>
          <p:nvPr/>
        </p:nvSpPr>
        <p:spPr>
          <a:xfrm>
            <a:off x="35461927" y="20662817"/>
            <a:ext cx="5870944"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Limitations</a:t>
            </a:r>
          </a:p>
        </p:txBody>
      </p:sp>
      <p:sp>
        <p:nvSpPr>
          <p:cNvPr id="25" name="TextBox 30"/>
          <p:cNvSpPr txBox="1"/>
          <p:nvPr/>
        </p:nvSpPr>
        <p:spPr>
          <a:xfrm>
            <a:off x="35461927" y="25171887"/>
            <a:ext cx="5870944"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Acknowledgements</a:t>
            </a:r>
          </a:p>
        </p:txBody>
      </p:sp>
      <p:sp>
        <p:nvSpPr>
          <p:cNvPr id="26" name="TextBox 31"/>
          <p:cNvSpPr txBox="1"/>
          <p:nvPr/>
        </p:nvSpPr>
        <p:spPr>
          <a:xfrm>
            <a:off x="35461927" y="27373832"/>
            <a:ext cx="5870944"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Contact Information</a:t>
            </a:r>
          </a:p>
        </p:txBody>
      </p:sp>
      <p:graphicFrame>
        <p:nvGraphicFramePr>
          <p:cNvPr id="47" name="Table 46"/>
          <p:cNvGraphicFramePr>
            <a:graphicFrameLocks noGrp="1"/>
          </p:cNvGraphicFramePr>
          <p:nvPr>
            <p:extLst>
              <p:ext uri="{D42A27DB-BD31-4B8C-83A1-F6EECF244321}">
                <p14:modId xmlns:p14="http://schemas.microsoft.com/office/powerpoint/2010/main" val="378666236"/>
              </p:ext>
            </p:extLst>
          </p:nvPr>
        </p:nvGraphicFramePr>
        <p:xfrm>
          <a:off x="34207028" y="13800036"/>
          <a:ext cx="8392168" cy="5516880"/>
        </p:xfrm>
        <a:graphic>
          <a:graphicData uri="http://schemas.openxmlformats.org/drawingml/2006/table">
            <a:tbl>
              <a:tblPr firstRow="1" bandRow="1">
                <a:tableStyleId>{5FD0F851-EC5A-4D38-B0AD-8093EC10F338}</a:tableStyleId>
              </a:tblPr>
              <a:tblGrid>
                <a:gridCol w="2386009">
                  <a:extLst>
                    <a:ext uri="{9D8B030D-6E8A-4147-A177-3AD203B41FA5}">
                      <a16:colId xmlns:a16="http://schemas.microsoft.com/office/drawing/2014/main" xmlns="" val="20000"/>
                    </a:ext>
                  </a:extLst>
                </a:gridCol>
                <a:gridCol w="1376504">
                  <a:extLst>
                    <a:ext uri="{9D8B030D-6E8A-4147-A177-3AD203B41FA5}">
                      <a16:colId xmlns:a16="http://schemas.microsoft.com/office/drawing/2014/main" xmlns="" val="20001"/>
                    </a:ext>
                  </a:extLst>
                </a:gridCol>
                <a:gridCol w="2143359">
                  <a:extLst>
                    <a:ext uri="{9D8B030D-6E8A-4147-A177-3AD203B41FA5}">
                      <a16:colId xmlns:a16="http://schemas.microsoft.com/office/drawing/2014/main" xmlns="" val="20002"/>
                    </a:ext>
                  </a:extLst>
                </a:gridCol>
                <a:gridCol w="2486296">
                  <a:extLst>
                    <a:ext uri="{9D8B030D-6E8A-4147-A177-3AD203B41FA5}">
                      <a16:colId xmlns:a16="http://schemas.microsoft.com/office/drawing/2014/main" xmlns="" val="20003"/>
                    </a:ext>
                  </a:extLst>
                </a:gridCol>
              </a:tblGrid>
              <a:tr h="442745">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xmlns="" val="10000"/>
                  </a:ext>
                </a:extLst>
              </a:tr>
              <a:tr h="442745">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1"/>
                  </a:ext>
                </a:extLst>
              </a:tr>
              <a:tr h="45231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2"/>
                  </a:ext>
                </a:extLst>
              </a:tr>
              <a:tr h="0">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xmlns="" val="10003"/>
                  </a:ext>
                </a:extLst>
              </a:tr>
              <a:tr h="442745">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xmlns="" val="10004"/>
                  </a:ext>
                </a:extLst>
              </a:tr>
              <a:tr h="442745">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xmlns="" val="10005"/>
                  </a:ext>
                </a:extLst>
              </a:tr>
              <a:tr h="442745">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xmlns="" val="10006"/>
                  </a:ext>
                </a:extLst>
              </a:tr>
              <a:tr h="442745">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xmlns="" val="10007"/>
                  </a:ext>
                </a:extLst>
              </a:tr>
              <a:tr h="442745">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xmlns="" val="10008"/>
                  </a:ext>
                </a:extLst>
              </a:tr>
            </a:tbl>
          </a:graphicData>
        </a:graphic>
      </p:graphicFrame>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85348" y="-3377755"/>
            <a:ext cx="5374458" cy="3377755"/>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025" y="-1973658"/>
            <a:ext cx="6904634" cy="2056486"/>
          </a:xfrm>
          <a:prstGeom prst="rect">
            <a:avLst/>
          </a:prstGeom>
        </p:spPr>
      </p:pic>
      <p:sp>
        <p:nvSpPr>
          <p:cNvPr id="39" name="Text Box 48"/>
          <p:cNvSpPr txBox="1">
            <a:spLocks noChangeArrowheads="1"/>
          </p:cNvSpPr>
          <p:nvPr/>
        </p:nvSpPr>
        <p:spPr bwMode="auto">
          <a:xfrm>
            <a:off x="9359785" y="8661195"/>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7"/>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8"/>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39636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993</Words>
  <Application>Microsoft Office PowerPoint</Application>
  <PresentationFormat>Custom</PresentationFormat>
  <Paragraphs>85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9</cp:revision>
  <dcterms:created xsi:type="dcterms:W3CDTF">2016-10-04T14:52:27Z</dcterms:created>
  <dcterms:modified xsi:type="dcterms:W3CDTF">2016-10-05T15:57:11Z</dcterms:modified>
</cp:coreProperties>
</file>