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38912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6912"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33" d="100"/>
          <a:sy n="33" d="100"/>
        </p:scale>
        <p:origin x="-84" y="-402"/>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a:scene3d>
              <a:camera prst="orthographicFront"/>
              <a:lightRig rig="threePt" dir="t"/>
            </a:scene3d>
            <a:sp3d>
              <a:bevelT w="25400" h="25400"/>
            </a:sp3d>
          </c:spPr>
          <c:invertIfNegative val="0"/>
          <c:dPt>
            <c:idx val="0"/>
            <c:invertIfNegative val="0"/>
            <c:bubble3D val="0"/>
            <c:extLst xmlns:c16r2="http://schemas.microsoft.com/office/drawing/2015/06/chart">
              <c:ext xmlns:c16="http://schemas.microsoft.com/office/drawing/2014/chart" uri="{C3380CC4-5D6E-409C-BE32-E72D297353CC}">
                <c16:uniqueId val="{00000000-4FCE-42BE-8B1C-FFBDE3C1BFC4}"/>
              </c:ext>
            </c:extLst>
          </c:dPt>
          <c:dPt>
            <c:idx val="1"/>
            <c:invertIfNegative val="0"/>
            <c:bubble3D val="0"/>
            <c:extLst xmlns:c16r2="http://schemas.microsoft.com/office/drawing/2015/06/chart">
              <c:ext xmlns:c16="http://schemas.microsoft.com/office/drawing/2014/chart" uri="{C3380CC4-5D6E-409C-BE32-E72D297353CC}">
                <c16:uniqueId val="{00000001-4FCE-42BE-8B1C-FFBDE3C1BFC4}"/>
              </c:ext>
            </c:extLst>
          </c:dPt>
          <c:dPt>
            <c:idx val="2"/>
            <c:invertIfNegative val="0"/>
            <c:bubble3D val="0"/>
            <c:extLst xmlns:c16r2="http://schemas.microsoft.com/office/drawing/2015/06/chart">
              <c:ext xmlns:c16="http://schemas.microsoft.com/office/drawing/2014/chart" uri="{C3380CC4-5D6E-409C-BE32-E72D297353CC}">
                <c16:uniqueId val="{00000002-4FCE-42BE-8B1C-FFBDE3C1BFC4}"/>
              </c:ext>
            </c:extLst>
          </c:dPt>
          <c:dPt>
            <c:idx val="3"/>
            <c:invertIfNegative val="0"/>
            <c:bubble3D val="0"/>
            <c:extLst xmlns:c16r2="http://schemas.microsoft.com/office/drawing/2015/06/chart">
              <c:ext xmlns:c16="http://schemas.microsoft.com/office/drawing/2014/chart" uri="{C3380CC4-5D6E-409C-BE32-E72D297353CC}">
                <c16:uniqueId val="{00000003-4FCE-42BE-8B1C-FFBDE3C1BFC4}"/>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xmlns:c16r2="http://schemas.microsoft.com/office/drawing/2015/06/chart">
            <c:ext xmlns:c16="http://schemas.microsoft.com/office/drawing/2014/chart" uri="{C3380CC4-5D6E-409C-BE32-E72D297353CC}">
              <c16:uniqueId val="{00000004-4FCE-42BE-8B1C-FFBDE3C1BFC4}"/>
            </c:ext>
          </c:extLst>
        </c:ser>
        <c:ser>
          <c:idx val="1"/>
          <c:order val="1"/>
          <c:tx>
            <c:strRef>
              <c:f>Sheet1!$C$1</c:f>
              <c:strCache>
                <c:ptCount val="1"/>
                <c:pt idx="0">
                  <c:v>Series 2</c:v>
                </c:pt>
              </c:strCache>
            </c:strRef>
          </c:tx>
          <c:spPr>
            <a:solidFill>
              <a:srgbClr val="FF000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xmlns:c16r2="http://schemas.microsoft.com/office/drawing/2015/06/chart">
            <c:ext xmlns:c16="http://schemas.microsoft.com/office/drawing/2014/chart" uri="{C3380CC4-5D6E-409C-BE32-E72D297353CC}">
              <c16:uniqueId val="{00000005-4FCE-42BE-8B1C-FFBDE3C1BFC4}"/>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xmlns:c16r2="http://schemas.microsoft.com/office/drawing/2015/06/chart">
            <c:ext xmlns:c16="http://schemas.microsoft.com/office/drawing/2014/chart" uri="{C3380CC4-5D6E-409C-BE32-E72D297353CC}">
              <c16:uniqueId val="{00000006-4FCE-42BE-8B1C-FFBDE3C1BFC4}"/>
            </c:ext>
          </c:extLst>
        </c:ser>
        <c:dLbls>
          <c:showLegendKey val="0"/>
          <c:showVal val="0"/>
          <c:showCatName val="0"/>
          <c:showSerName val="0"/>
          <c:showPercent val="0"/>
          <c:showBubbleSize val="0"/>
        </c:dLbls>
        <c:gapWidth val="150"/>
        <c:shape val="box"/>
        <c:axId val="359883520"/>
        <c:axId val="359885056"/>
        <c:axId val="0"/>
      </c:bar3DChart>
      <c:catAx>
        <c:axId val="359883520"/>
        <c:scaling>
          <c:orientation val="minMax"/>
        </c:scaling>
        <c:delete val="0"/>
        <c:axPos val="b"/>
        <c:numFmt formatCode="General" sourceLinked="0"/>
        <c:majorTickMark val="out"/>
        <c:minorTickMark val="none"/>
        <c:tickLblPos val="nextTo"/>
        <c:crossAx val="359885056"/>
        <c:crosses val="autoZero"/>
        <c:auto val="1"/>
        <c:lblAlgn val="ctr"/>
        <c:lblOffset val="100"/>
        <c:noMultiLvlLbl val="0"/>
      </c:catAx>
      <c:valAx>
        <c:axId val="359885056"/>
        <c:scaling>
          <c:orientation val="minMax"/>
        </c:scaling>
        <c:delete val="0"/>
        <c:axPos val="l"/>
        <c:majorGridlines/>
        <c:numFmt formatCode="General" sourceLinked="1"/>
        <c:majorTickMark val="out"/>
        <c:minorTickMark val="none"/>
        <c:tickLblPos val="nextTo"/>
        <c:crossAx val="359883520"/>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xmlns:c16r2="http://schemas.microsoft.com/office/drawing/2015/06/chart">
            <c:ext xmlns:c16="http://schemas.microsoft.com/office/drawing/2014/chart" uri="{C3380CC4-5D6E-409C-BE32-E72D297353CC}">
              <c16:uniqueId val="{00000000-C823-48AB-81CF-9B6B315D53C8}"/>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xmlns:c16r2="http://schemas.microsoft.com/office/drawing/2015/06/chart">
            <c:ext xmlns:c16="http://schemas.microsoft.com/office/drawing/2014/chart" uri="{C3380CC4-5D6E-409C-BE32-E72D297353CC}">
              <c16:uniqueId val="{00000001-C823-48AB-81CF-9B6B315D53C8}"/>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xmlns:c16r2="http://schemas.microsoft.com/office/drawing/2015/06/chart">
            <c:ext xmlns:c16="http://schemas.microsoft.com/office/drawing/2014/chart" uri="{C3380CC4-5D6E-409C-BE32-E72D297353CC}">
              <c16:uniqueId val="{00000002-C823-48AB-81CF-9B6B315D53C8}"/>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xmlns:c16r2="http://schemas.microsoft.com/office/drawing/2015/06/chart">
            <c:ext xmlns:c16="http://schemas.microsoft.com/office/drawing/2014/chart" uri="{C3380CC4-5D6E-409C-BE32-E72D297353CC}">
              <c16:uniqueId val="{00000003-C823-48AB-81CF-9B6B315D53C8}"/>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xmlns:c16r2="http://schemas.microsoft.com/office/drawing/2015/06/chart">
            <c:ext xmlns:c16="http://schemas.microsoft.com/office/drawing/2014/chart" uri="{C3380CC4-5D6E-409C-BE32-E72D297353CC}">
              <c16:uniqueId val="{00000004-C823-48AB-81CF-9B6B315D53C8}"/>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xmlns:c16r2="http://schemas.microsoft.com/office/drawing/2015/06/chart">
            <c:ext xmlns:c16="http://schemas.microsoft.com/office/drawing/2014/chart" uri="{C3380CC4-5D6E-409C-BE32-E72D297353CC}">
              <c16:uniqueId val="{00000005-C823-48AB-81CF-9B6B315D53C8}"/>
            </c:ext>
          </c:extLst>
        </c:ser>
        <c:dLbls>
          <c:showLegendKey val="0"/>
          <c:showVal val="0"/>
          <c:showCatName val="0"/>
          <c:showSerName val="0"/>
          <c:showPercent val="0"/>
          <c:showBubbleSize val="0"/>
        </c:dLbls>
        <c:marker val="1"/>
        <c:smooth val="0"/>
        <c:axId val="360349696"/>
        <c:axId val="360351616"/>
      </c:lineChart>
      <c:catAx>
        <c:axId val="360349696"/>
        <c:scaling>
          <c:orientation val="minMax"/>
        </c:scaling>
        <c:delete val="0"/>
        <c:axPos val="b"/>
        <c:numFmt formatCode="General" sourceLinked="0"/>
        <c:majorTickMark val="out"/>
        <c:minorTickMark val="none"/>
        <c:tickLblPos val="nextTo"/>
        <c:crossAx val="360351616"/>
        <c:crosses val="autoZero"/>
        <c:auto val="1"/>
        <c:lblAlgn val="ctr"/>
        <c:lblOffset val="100"/>
        <c:noMultiLvlLbl val="0"/>
      </c:catAx>
      <c:valAx>
        <c:axId val="360351616"/>
        <c:scaling>
          <c:orientation val="minMax"/>
        </c:scaling>
        <c:delete val="0"/>
        <c:axPos val="l"/>
        <c:majorGridlines/>
        <c:numFmt formatCode="General" sourceLinked="1"/>
        <c:majorTickMark val="out"/>
        <c:minorTickMark val="none"/>
        <c:tickLblPos val="nextTo"/>
        <c:crossAx val="360349696"/>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3591562"/>
            <a:ext cx="3291840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5486400" y="11526522"/>
            <a:ext cx="329184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282580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471517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168400"/>
            <a:ext cx="946404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0" y="1168400"/>
            <a:ext cx="27843480" cy="185978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932133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803329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5471163"/>
            <a:ext cx="3785616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994660" y="14686283"/>
            <a:ext cx="37856160" cy="4800598"/>
          </a:xfrm>
        </p:spPr>
        <p:txBody>
          <a:bodyPr/>
          <a:lstStyle>
            <a:lvl1pPr marL="0" indent="0">
              <a:buNone/>
              <a:defRPr sz="7680">
                <a:solidFill>
                  <a:schemeClr val="tx1">
                    <a:tint val="75000"/>
                  </a:schemeClr>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317339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5842000"/>
            <a:ext cx="1865376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5842000"/>
            <a:ext cx="1865376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910807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168401"/>
            <a:ext cx="3785616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39" y="5379722"/>
            <a:ext cx="18568033"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4" name="Content Placeholder 3"/>
          <p:cNvSpPr>
            <a:spLocks noGrp="1"/>
          </p:cNvSpPr>
          <p:nvPr>
            <p:ph sz="half" idx="2"/>
          </p:nvPr>
        </p:nvSpPr>
        <p:spPr>
          <a:xfrm>
            <a:off x="3023239" y="8016240"/>
            <a:ext cx="18568033"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0" y="5379722"/>
            <a:ext cx="18659477"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6" name="Content Placeholder 5"/>
          <p:cNvSpPr>
            <a:spLocks noGrp="1"/>
          </p:cNvSpPr>
          <p:nvPr>
            <p:ph sz="quarter" idx="4"/>
          </p:nvPr>
        </p:nvSpPr>
        <p:spPr>
          <a:xfrm>
            <a:off x="22219920" y="8016240"/>
            <a:ext cx="18659477"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E049F4-3C73-4F9F-BA87-91321CCBEBDC}"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986925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E049F4-3C73-4F9F-BA87-91321CCBEBDC}"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658030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049F4-3C73-4F9F-BA87-91321CCBEBDC}"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36593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463040"/>
            <a:ext cx="14156053"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8659477" y="3159762"/>
            <a:ext cx="2221992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9" y="6583680"/>
            <a:ext cx="14156053"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92251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463040"/>
            <a:ext cx="14156053"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3159762"/>
            <a:ext cx="2221992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3023239" y="6583680"/>
            <a:ext cx="14156053"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977497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168401"/>
            <a:ext cx="3785616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5842000"/>
            <a:ext cx="3785616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0340322"/>
            <a:ext cx="987552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A4E049F4-3C73-4F9F-BA87-91321CCBEBDC}" type="datetimeFigureOut">
              <a:rPr lang="en-US" smtClean="0"/>
              <a:t>10/5/2016</a:t>
            </a:fld>
            <a:endParaRPr lang="en-US"/>
          </a:p>
        </p:txBody>
      </p:sp>
      <p:sp>
        <p:nvSpPr>
          <p:cNvPr id="5" name="Footer Placeholder 4"/>
          <p:cNvSpPr>
            <a:spLocks noGrp="1"/>
          </p:cNvSpPr>
          <p:nvPr>
            <p:ph type="ftr" sz="quarter" idx="3"/>
          </p:nvPr>
        </p:nvSpPr>
        <p:spPr>
          <a:xfrm>
            <a:off x="14538960" y="20340322"/>
            <a:ext cx="1481328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20340322"/>
            <a:ext cx="987552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A061CB97-3FF8-41E1-B015-22B38A758420}" type="slidenum">
              <a:rPr lang="en-US" smtClean="0"/>
              <a:t>‹#›</a:t>
            </a:fld>
            <a:endParaRPr lang="en-US"/>
          </a:p>
        </p:txBody>
      </p:sp>
    </p:spTree>
    <p:extLst>
      <p:ext uri="{BB962C8B-B14F-4D97-AF65-F5344CB8AC3E}">
        <p14:creationId xmlns:p14="http://schemas.microsoft.com/office/powerpoint/2010/main" val="2491429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Q:\Customer Images\RUimag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891200" cy="219456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7"/>
          <p:cNvSpPr/>
          <p:nvPr/>
        </p:nvSpPr>
        <p:spPr>
          <a:xfrm>
            <a:off x="651985" y="3236758"/>
            <a:ext cx="13476970" cy="16736154"/>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sz="5734"/>
          </a:p>
        </p:txBody>
      </p:sp>
      <p:sp>
        <p:nvSpPr>
          <p:cNvPr id="12" name="TextBox 17"/>
          <p:cNvSpPr txBox="1"/>
          <p:nvPr/>
        </p:nvSpPr>
        <p:spPr>
          <a:xfrm>
            <a:off x="753358" y="3886218"/>
            <a:ext cx="13237493" cy="6740307"/>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p:txBody>
      </p:sp>
      <p:sp>
        <p:nvSpPr>
          <p:cNvPr id="13" name="TextBox 18"/>
          <p:cNvSpPr txBox="1"/>
          <p:nvPr/>
        </p:nvSpPr>
        <p:spPr>
          <a:xfrm>
            <a:off x="745596" y="12430329"/>
            <a:ext cx="13245256" cy="452431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a:t>
            </a:r>
          </a:p>
        </p:txBody>
      </p:sp>
      <p:sp>
        <p:nvSpPr>
          <p:cNvPr id="28" name="TextBox 34"/>
          <p:cNvSpPr txBox="1"/>
          <p:nvPr/>
        </p:nvSpPr>
        <p:spPr>
          <a:xfrm>
            <a:off x="550787" y="3110790"/>
            <a:ext cx="13778016" cy="556252"/>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667" dirty="0">
                <a:latin typeface="Arial Black" pitchFamily="34" charset="0"/>
              </a:rPr>
              <a:t>Abstract</a:t>
            </a:r>
          </a:p>
        </p:txBody>
      </p:sp>
      <p:sp>
        <p:nvSpPr>
          <p:cNvPr id="29" name="TextBox 35"/>
          <p:cNvSpPr txBox="1"/>
          <p:nvPr/>
        </p:nvSpPr>
        <p:spPr>
          <a:xfrm>
            <a:off x="549936" y="11621601"/>
            <a:ext cx="13778016" cy="556252"/>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667" dirty="0">
                <a:latin typeface="Arial Black" pitchFamily="34" charset="0"/>
              </a:rPr>
              <a:t>Introduction</a:t>
            </a:r>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186569" y="218144"/>
            <a:ext cx="7120669" cy="2120830"/>
          </a:xfrm>
          <a:prstGeom prst="rect">
            <a:avLst/>
          </a:prstGeom>
        </p:spPr>
      </p:pic>
      <p:sp>
        <p:nvSpPr>
          <p:cNvPr id="35" name="TextBox 42"/>
          <p:cNvSpPr txBox="1"/>
          <p:nvPr/>
        </p:nvSpPr>
        <p:spPr>
          <a:xfrm>
            <a:off x="2356402" y="11125"/>
            <a:ext cx="24462401" cy="1569660"/>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4800" dirty="0">
                <a:latin typeface="Franklin Gothic Medium" pitchFamily="34" charset="0"/>
              </a:rPr>
              <a:t>Your poster title goes here.</a:t>
            </a:r>
          </a:p>
          <a:p>
            <a:r>
              <a:rPr lang="en-US" sz="4800" dirty="0">
                <a:latin typeface="Franklin Gothic Medium" pitchFamily="34" charset="0"/>
              </a:rPr>
              <a:t>This template was created for Roosevelt University by MakeSigns.com</a:t>
            </a:r>
          </a:p>
        </p:txBody>
      </p:sp>
      <p:sp>
        <p:nvSpPr>
          <p:cNvPr id="36" name="TextBox 43"/>
          <p:cNvSpPr txBox="1"/>
          <p:nvPr/>
        </p:nvSpPr>
        <p:spPr>
          <a:xfrm>
            <a:off x="2356402" y="1643864"/>
            <a:ext cx="24462401" cy="1077218"/>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200" i="1" dirty="0"/>
              <a:t>Authors go here</a:t>
            </a:r>
          </a:p>
          <a:p>
            <a:r>
              <a:rPr lang="en-US" sz="3200" i="1" dirty="0"/>
              <a:t>Roosevelt University</a:t>
            </a:r>
          </a:p>
        </p:txBody>
      </p:sp>
      <p:sp>
        <p:nvSpPr>
          <p:cNvPr id="62" name="Rounded Rectangle 7"/>
          <p:cNvSpPr/>
          <p:nvPr/>
        </p:nvSpPr>
        <p:spPr>
          <a:xfrm>
            <a:off x="15210483" y="3236758"/>
            <a:ext cx="13476970" cy="16736154"/>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sz="5734"/>
          </a:p>
        </p:txBody>
      </p:sp>
      <p:sp>
        <p:nvSpPr>
          <p:cNvPr id="63" name="TextBox 34"/>
          <p:cNvSpPr txBox="1"/>
          <p:nvPr/>
        </p:nvSpPr>
        <p:spPr>
          <a:xfrm>
            <a:off x="15109285" y="3110790"/>
            <a:ext cx="13778016" cy="556252"/>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667" dirty="0">
                <a:latin typeface="Arial Black" pitchFamily="34" charset="0"/>
              </a:rPr>
              <a:t>Results</a:t>
            </a:r>
          </a:p>
        </p:txBody>
      </p:sp>
      <p:sp>
        <p:nvSpPr>
          <p:cNvPr id="65" name="Rounded Rectangle 7"/>
          <p:cNvSpPr/>
          <p:nvPr/>
        </p:nvSpPr>
        <p:spPr>
          <a:xfrm>
            <a:off x="29668634" y="3236758"/>
            <a:ext cx="13476970" cy="16736154"/>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sz="5734"/>
          </a:p>
        </p:txBody>
      </p:sp>
      <p:sp>
        <p:nvSpPr>
          <p:cNvPr id="66" name="TextBox 34"/>
          <p:cNvSpPr txBox="1"/>
          <p:nvPr/>
        </p:nvSpPr>
        <p:spPr>
          <a:xfrm>
            <a:off x="29567436" y="3110790"/>
            <a:ext cx="13778016" cy="556252"/>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667" dirty="0">
                <a:latin typeface="Arial Black" pitchFamily="34" charset="0"/>
              </a:rPr>
              <a:t>Conclusion</a:t>
            </a:r>
          </a:p>
        </p:txBody>
      </p:sp>
      <p:sp>
        <p:nvSpPr>
          <p:cNvPr id="20" name="TextBox 25"/>
          <p:cNvSpPr txBox="1"/>
          <p:nvPr/>
        </p:nvSpPr>
        <p:spPr>
          <a:xfrm>
            <a:off x="29766949" y="3886218"/>
            <a:ext cx="13267908" cy="4154984"/>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1" name="TextBox 26"/>
          <p:cNvSpPr txBox="1"/>
          <p:nvPr/>
        </p:nvSpPr>
        <p:spPr>
          <a:xfrm>
            <a:off x="29766949" y="14864225"/>
            <a:ext cx="13267908" cy="1200329"/>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2" name="TextBox 27"/>
          <p:cNvSpPr txBox="1"/>
          <p:nvPr/>
        </p:nvSpPr>
        <p:spPr>
          <a:xfrm>
            <a:off x="29766949" y="17138200"/>
            <a:ext cx="13267908" cy="46166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a:t>
            </a:r>
          </a:p>
        </p:txBody>
      </p:sp>
      <p:sp>
        <p:nvSpPr>
          <p:cNvPr id="23" name="TextBox 28"/>
          <p:cNvSpPr txBox="1"/>
          <p:nvPr/>
        </p:nvSpPr>
        <p:spPr>
          <a:xfrm>
            <a:off x="29766949" y="18671291"/>
            <a:ext cx="13267908" cy="46166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a:t>
            </a:r>
          </a:p>
        </p:txBody>
      </p:sp>
      <p:sp>
        <p:nvSpPr>
          <p:cNvPr id="24" name="TextBox 29"/>
          <p:cNvSpPr txBox="1"/>
          <p:nvPr/>
        </p:nvSpPr>
        <p:spPr>
          <a:xfrm>
            <a:off x="33219222" y="14530393"/>
            <a:ext cx="5811459" cy="46166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400" b="1" dirty="0">
                <a:solidFill>
                  <a:srgbClr val="022778"/>
                </a:solidFill>
              </a:rPr>
              <a:t>Limitations</a:t>
            </a:r>
          </a:p>
        </p:txBody>
      </p:sp>
      <p:sp>
        <p:nvSpPr>
          <p:cNvPr id="25" name="TextBox 30"/>
          <p:cNvSpPr txBox="1"/>
          <p:nvPr/>
        </p:nvSpPr>
        <p:spPr>
          <a:xfrm>
            <a:off x="33304157" y="16754207"/>
            <a:ext cx="5811459" cy="46166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400" b="1" dirty="0">
                <a:solidFill>
                  <a:srgbClr val="022778"/>
                </a:solidFill>
              </a:rPr>
              <a:t>Acknowledgements</a:t>
            </a:r>
          </a:p>
        </p:txBody>
      </p:sp>
      <p:sp>
        <p:nvSpPr>
          <p:cNvPr id="26" name="TextBox 31"/>
          <p:cNvSpPr txBox="1"/>
          <p:nvPr/>
        </p:nvSpPr>
        <p:spPr>
          <a:xfrm>
            <a:off x="33329076" y="18271431"/>
            <a:ext cx="5811459" cy="46166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400" b="1" dirty="0">
                <a:solidFill>
                  <a:srgbClr val="022778"/>
                </a:solidFill>
              </a:rPr>
              <a:t>Contact Information</a:t>
            </a:r>
          </a:p>
        </p:txBody>
      </p:sp>
      <p:graphicFrame>
        <p:nvGraphicFramePr>
          <p:cNvPr id="47" name="Table 46"/>
          <p:cNvGraphicFramePr>
            <a:graphicFrameLocks noGrp="1"/>
          </p:cNvGraphicFramePr>
          <p:nvPr>
            <p:extLst>
              <p:ext uri="{D42A27DB-BD31-4B8C-83A1-F6EECF244321}">
                <p14:modId xmlns:p14="http://schemas.microsoft.com/office/powerpoint/2010/main" val="2224835564"/>
              </p:ext>
            </p:extLst>
          </p:nvPr>
        </p:nvGraphicFramePr>
        <p:xfrm>
          <a:off x="30851454" y="8562409"/>
          <a:ext cx="11098897" cy="5064136"/>
        </p:xfrm>
        <a:graphic>
          <a:graphicData uri="http://schemas.openxmlformats.org/drawingml/2006/table">
            <a:tbl>
              <a:tblPr firstRow="1" bandRow="1">
                <a:tableStyleId>{5FD0F851-EC5A-4D38-B0AD-8093EC10F338}</a:tableStyleId>
              </a:tblPr>
              <a:tblGrid>
                <a:gridCol w="3155569">
                  <a:extLst>
                    <a:ext uri="{9D8B030D-6E8A-4147-A177-3AD203B41FA5}">
                      <a16:colId xmlns="" xmlns:a16="http://schemas.microsoft.com/office/drawing/2014/main" val="20000"/>
                    </a:ext>
                  </a:extLst>
                </a:gridCol>
                <a:gridCol w="1820468">
                  <a:extLst>
                    <a:ext uri="{9D8B030D-6E8A-4147-A177-3AD203B41FA5}">
                      <a16:colId xmlns="" xmlns:a16="http://schemas.microsoft.com/office/drawing/2014/main" val="20001"/>
                    </a:ext>
                  </a:extLst>
                </a:gridCol>
                <a:gridCol w="2834658">
                  <a:extLst>
                    <a:ext uri="{9D8B030D-6E8A-4147-A177-3AD203B41FA5}">
                      <a16:colId xmlns="" xmlns:a16="http://schemas.microsoft.com/office/drawing/2014/main" val="20002"/>
                    </a:ext>
                  </a:extLst>
                </a:gridCol>
                <a:gridCol w="3288202">
                  <a:extLst>
                    <a:ext uri="{9D8B030D-6E8A-4147-A177-3AD203B41FA5}">
                      <a16:colId xmlns="" xmlns:a16="http://schemas.microsoft.com/office/drawing/2014/main" val="20003"/>
                    </a:ext>
                  </a:extLst>
                </a:gridCol>
              </a:tblGrid>
              <a:tr h="554170">
                <a:tc>
                  <a:txBody>
                    <a:bodyPr/>
                    <a:lstStyle/>
                    <a:p>
                      <a:endParaRPr lang="en-US" sz="1900" dirty="0"/>
                    </a:p>
                  </a:txBody>
                  <a:tcPr marL="60960" marR="60960" marT="30480" marB="30480"/>
                </a:tc>
                <a:tc>
                  <a:txBody>
                    <a:bodyPr/>
                    <a:lstStyle/>
                    <a:p>
                      <a:r>
                        <a:rPr lang="en-US" sz="1900" dirty="0"/>
                        <a:t>Pre-test</a:t>
                      </a:r>
                    </a:p>
                  </a:txBody>
                  <a:tcPr marL="60960" marR="60960" marT="30480" marB="30480"/>
                </a:tc>
                <a:tc>
                  <a:txBody>
                    <a:bodyPr/>
                    <a:lstStyle/>
                    <a:p>
                      <a:r>
                        <a:rPr lang="en-US" sz="1900" dirty="0"/>
                        <a:t>6 </a:t>
                      </a:r>
                      <a:r>
                        <a:rPr lang="en-US" sz="1900" dirty="0" err="1"/>
                        <a:t>mo</a:t>
                      </a:r>
                      <a:r>
                        <a:rPr lang="en-US" sz="1900" dirty="0"/>
                        <a:t> Post-Test</a:t>
                      </a:r>
                    </a:p>
                  </a:txBody>
                  <a:tcPr marL="60960" marR="60960" marT="30480" marB="30480"/>
                </a:tc>
                <a:tc>
                  <a:txBody>
                    <a:bodyPr/>
                    <a:lstStyle/>
                    <a:p>
                      <a:r>
                        <a:rPr lang="en-US" sz="1900" dirty="0"/>
                        <a:t>12-mo Post-Test</a:t>
                      </a:r>
                    </a:p>
                  </a:txBody>
                  <a:tcPr marL="60960" marR="60960" marT="30480" marB="30480"/>
                </a:tc>
                <a:extLst>
                  <a:ext uri="{0D108BD9-81ED-4DB2-BD59-A6C34878D82A}">
                    <a16:rowId xmlns="" xmlns:a16="http://schemas.microsoft.com/office/drawing/2014/main" val="10000"/>
                  </a:ext>
                </a:extLst>
              </a:tr>
              <a:tr h="554170">
                <a:tc>
                  <a:txBody>
                    <a:bodyPr/>
                    <a:lstStyle/>
                    <a:p>
                      <a:r>
                        <a:rPr lang="en-US" sz="1900" dirty="0"/>
                        <a:t>Male</a:t>
                      </a:r>
                      <a:r>
                        <a:rPr lang="en-US" sz="1900" baseline="0" dirty="0"/>
                        <a:t> Patients</a:t>
                      </a:r>
                      <a:endParaRPr lang="en-US" sz="1900" dirty="0"/>
                    </a:p>
                  </a:txBody>
                  <a:tcPr marL="60960" marR="60960" marT="30480" marB="30480"/>
                </a:tc>
                <a:tc>
                  <a:txBody>
                    <a:bodyPr/>
                    <a:lstStyle/>
                    <a:p>
                      <a:r>
                        <a:rPr lang="en-US" sz="1900" dirty="0"/>
                        <a:t>61%</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 xmlns:a16="http://schemas.microsoft.com/office/drawing/2014/main" val="10001"/>
                  </a:ext>
                </a:extLst>
              </a:tr>
              <a:tr h="566150">
                <a:tc>
                  <a:txBody>
                    <a:bodyPr/>
                    <a:lstStyle/>
                    <a:p>
                      <a:r>
                        <a:rPr lang="en-US" sz="1900" dirty="0"/>
                        <a:t>Female Patients</a:t>
                      </a:r>
                    </a:p>
                  </a:txBody>
                  <a:tcPr marL="60960" marR="60960" marT="30480" marB="30480"/>
                </a:tc>
                <a:tc>
                  <a:txBody>
                    <a:bodyPr/>
                    <a:lstStyle/>
                    <a:p>
                      <a:r>
                        <a:rPr lang="en-US" sz="1900" dirty="0"/>
                        <a:t>39%</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 xmlns:a16="http://schemas.microsoft.com/office/drawing/2014/main" val="10002"/>
                  </a:ext>
                </a:extLst>
              </a:tr>
              <a:tr h="593752">
                <a:tc>
                  <a:txBody>
                    <a:bodyPr/>
                    <a:lstStyle/>
                    <a:p>
                      <a:r>
                        <a:rPr lang="en-US" sz="1900" dirty="0"/>
                        <a:t>Hypertension</a:t>
                      </a:r>
                    </a:p>
                  </a:txBody>
                  <a:tcPr marL="60960" marR="60960" marT="30480" marB="30480"/>
                </a:tc>
                <a:tc>
                  <a:txBody>
                    <a:bodyPr/>
                    <a:lstStyle/>
                    <a:p>
                      <a:r>
                        <a:rPr lang="en-US" sz="1900" dirty="0"/>
                        <a:t>2.6%</a:t>
                      </a:r>
                    </a:p>
                  </a:txBody>
                  <a:tcPr marL="60960" marR="60960" marT="30480" marB="30480"/>
                </a:tc>
                <a:tc>
                  <a:txBody>
                    <a:bodyPr/>
                    <a:lstStyle/>
                    <a:p>
                      <a:r>
                        <a:rPr lang="en-US" sz="1900" dirty="0"/>
                        <a:t>42.1%</a:t>
                      </a:r>
                    </a:p>
                  </a:txBody>
                  <a:tcPr marL="60960" marR="60960" marT="30480" marB="30480"/>
                </a:tc>
                <a:tc>
                  <a:txBody>
                    <a:bodyPr/>
                    <a:lstStyle/>
                    <a:p>
                      <a:r>
                        <a:rPr lang="en-US" sz="1900" dirty="0"/>
                        <a:t>12.4%</a:t>
                      </a:r>
                    </a:p>
                  </a:txBody>
                  <a:tcPr marL="60960" marR="60960" marT="30480" marB="30480"/>
                </a:tc>
                <a:extLst>
                  <a:ext uri="{0D108BD9-81ED-4DB2-BD59-A6C34878D82A}">
                    <a16:rowId xmlns="" xmlns:a16="http://schemas.microsoft.com/office/drawing/2014/main" val="10003"/>
                  </a:ext>
                </a:extLst>
              </a:tr>
              <a:tr h="554170">
                <a:tc>
                  <a:txBody>
                    <a:bodyPr/>
                    <a:lstStyle/>
                    <a:p>
                      <a:r>
                        <a:rPr lang="en-US" sz="1900" dirty="0"/>
                        <a:t>Snoring</a:t>
                      </a:r>
                    </a:p>
                  </a:txBody>
                  <a:tcPr marL="60960" marR="60960" marT="30480" marB="30480"/>
                </a:tc>
                <a:tc>
                  <a:txBody>
                    <a:bodyPr/>
                    <a:lstStyle/>
                    <a:p>
                      <a:r>
                        <a:rPr lang="en-US" sz="1900" dirty="0"/>
                        <a:t>11.35%</a:t>
                      </a:r>
                    </a:p>
                  </a:txBody>
                  <a:tcPr marL="60960" marR="60960" marT="30480" marB="30480"/>
                </a:tc>
                <a:tc>
                  <a:txBody>
                    <a:bodyPr/>
                    <a:lstStyle/>
                    <a:p>
                      <a:r>
                        <a:rPr lang="en-US" sz="1900" dirty="0"/>
                        <a:t>10.2%</a:t>
                      </a:r>
                    </a:p>
                  </a:txBody>
                  <a:tcPr marL="60960" marR="60960" marT="30480" marB="30480"/>
                </a:tc>
                <a:tc>
                  <a:txBody>
                    <a:bodyPr/>
                    <a:lstStyle/>
                    <a:p>
                      <a:r>
                        <a:rPr lang="en-US" sz="1900" dirty="0"/>
                        <a:t>15.8%</a:t>
                      </a:r>
                    </a:p>
                  </a:txBody>
                  <a:tcPr marL="60960" marR="60960" marT="30480" marB="30480"/>
                </a:tc>
                <a:extLst>
                  <a:ext uri="{0D108BD9-81ED-4DB2-BD59-A6C34878D82A}">
                    <a16:rowId xmlns="" xmlns:a16="http://schemas.microsoft.com/office/drawing/2014/main" val="10004"/>
                  </a:ext>
                </a:extLst>
              </a:tr>
              <a:tr h="554170">
                <a:tc>
                  <a:txBody>
                    <a:bodyPr/>
                    <a:lstStyle/>
                    <a:p>
                      <a:r>
                        <a:rPr lang="en-US" sz="1900" dirty="0"/>
                        <a:t>Medications</a:t>
                      </a:r>
                    </a:p>
                  </a:txBody>
                  <a:tcPr marL="60960" marR="60960" marT="30480" marB="30480"/>
                </a:tc>
                <a:tc>
                  <a:txBody>
                    <a:bodyPr/>
                    <a:lstStyle/>
                    <a:p>
                      <a:r>
                        <a:rPr lang="en-US" sz="1900" dirty="0"/>
                        <a:t>45.2%</a:t>
                      </a:r>
                    </a:p>
                  </a:txBody>
                  <a:tcPr marL="60960" marR="60960" marT="30480" marB="30480"/>
                </a:tc>
                <a:tc>
                  <a:txBody>
                    <a:bodyPr/>
                    <a:lstStyle/>
                    <a:p>
                      <a:r>
                        <a:rPr lang="en-US" sz="1900" dirty="0"/>
                        <a:t>42.1%</a:t>
                      </a:r>
                    </a:p>
                  </a:txBody>
                  <a:tcPr marL="60960" marR="60960" marT="30480" marB="30480"/>
                </a:tc>
                <a:tc>
                  <a:txBody>
                    <a:bodyPr/>
                    <a:lstStyle/>
                    <a:p>
                      <a:r>
                        <a:rPr lang="en-US" sz="1900" dirty="0"/>
                        <a:t>40%</a:t>
                      </a:r>
                    </a:p>
                  </a:txBody>
                  <a:tcPr marL="60960" marR="60960" marT="30480" marB="30480"/>
                </a:tc>
                <a:extLst>
                  <a:ext uri="{0D108BD9-81ED-4DB2-BD59-A6C34878D82A}">
                    <a16:rowId xmlns="" xmlns:a16="http://schemas.microsoft.com/office/drawing/2014/main" val="10005"/>
                  </a:ext>
                </a:extLst>
              </a:tr>
              <a:tr h="579214">
                <a:tc>
                  <a:txBody>
                    <a:bodyPr/>
                    <a:lstStyle/>
                    <a:p>
                      <a:r>
                        <a:rPr lang="en-US" sz="1900" dirty="0"/>
                        <a:t>Smoking</a:t>
                      </a:r>
                    </a:p>
                  </a:txBody>
                  <a:tcPr marL="60960" marR="60960" marT="30480" marB="30480"/>
                </a:tc>
                <a:tc>
                  <a:txBody>
                    <a:bodyPr/>
                    <a:lstStyle/>
                    <a:p>
                      <a:r>
                        <a:rPr lang="en-US" sz="1900" dirty="0"/>
                        <a:t>16.5%</a:t>
                      </a:r>
                    </a:p>
                  </a:txBody>
                  <a:tcPr marL="60960" marR="60960" marT="30480" marB="30480"/>
                </a:tc>
                <a:tc>
                  <a:txBody>
                    <a:bodyPr/>
                    <a:lstStyle/>
                    <a:p>
                      <a:r>
                        <a:rPr lang="en-US" sz="1900" dirty="0"/>
                        <a:t>14.5%</a:t>
                      </a:r>
                    </a:p>
                  </a:txBody>
                  <a:tcPr marL="60960" marR="60960" marT="30480" marB="30480"/>
                </a:tc>
                <a:tc>
                  <a:txBody>
                    <a:bodyPr/>
                    <a:lstStyle/>
                    <a:p>
                      <a:r>
                        <a:rPr lang="en-US" sz="1900" dirty="0"/>
                        <a:t>10.14%</a:t>
                      </a:r>
                    </a:p>
                  </a:txBody>
                  <a:tcPr marL="60960" marR="60960" marT="30480" marB="30480"/>
                </a:tc>
                <a:extLst>
                  <a:ext uri="{0D108BD9-81ED-4DB2-BD59-A6C34878D82A}">
                    <a16:rowId xmlns="" xmlns:a16="http://schemas.microsoft.com/office/drawing/2014/main" val="10006"/>
                  </a:ext>
                </a:extLst>
              </a:tr>
              <a:tr h="554170">
                <a:tc>
                  <a:txBody>
                    <a:bodyPr/>
                    <a:lstStyle/>
                    <a:p>
                      <a:r>
                        <a:rPr lang="en-US" sz="1900" dirty="0"/>
                        <a:t>Pregnancy</a:t>
                      </a:r>
                    </a:p>
                  </a:txBody>
                  <a:tcPr marL="60960" marR="60960" marT="30480" marB="30480"/>
                </a:tc>
                <a:tc>
                  <a:txBody>
                    <a:bodyPr/>
                    <a:lstStyle/>
                    <a:p>
                      <a:r>
                        <a:rPr lang="en-US" sz="1900" dirty="0"/>
                        <a:t>.3%</a:t>
                      </a:r>
                    </a:p>
                  </a:txBody>
                  <a:tcPr marL="60960" marR="60960" marT="30480" marB="30480"/>
                </a:tc>
                <a:tc>
                  <a:txBody>
                    <a:bodyPr/>
                    <a:lstStyle/>
                    <a:p>
                      <a:r>
                        <a:rPr lang="en-US" sz="1900" dirty="0"/>
                        <a:t>15%</a:t>
                      </a:r>
                    </a:p>
                  </a:txBody>
                  <a:tcPr marL="60960" marR="60960" marT="30480" marB="30480"/>
                </a:tc>
                <a:tc>
                  <a:txBody>
                    <a:bodyPr/>
                    <a:lstStyle/>
                    <a:p>
                      <a:r>
                        <a:rPr lang="en-US" sz="1900" dirty="0"/>
                        <a:t>12%</a:t>
                      </a:r>
                    </a:p>
                  </a:txBody>
                  <a:tcPr marL="60960" marR="60960" marT="30480" marB="30480"/>
                </a:tc>
                <a:extLst>
                  <a:ext uri="{0D108BD9-81ED-4DB2-BD59-A6C34878D82A}">
                    <a16:rowId xmlns="" xmlns:a16="http://schemas.microsoft.com/office/drawing/2014/main" val="10007"/>
                  </a:ext>
                </a:extLst>
              </a:tr>
              <a:tr h="554170">
                <a:tc>
                  <a:txBody>
                    <a:bodyPr/>
                    <a:lstStyle/>
                    <a:p>
                      <a:r>
                        <a:rPr lang="en-US" sz="1900" dirty="0"/>
                        <a:t>Alcoholism</a:t>
                      </a:r>
                    </a:p>
                  </a:txBody>
                  <a:tcPr marL="60960" marR="60960" marT="30480" marB="30480"/>
                </a:tc>
                <a:tc>
                  <a:txBody>
                    <a:bodyPr/>
                    <a:lstStyle/>
                    <a:p>
                      <a:r>
                        <a:rPr lang="en-US" sz="1900" dirty="0"/>
                        <a:t>2.5%</a:t>
                      </a:r>
                    </a:p>
                  </a:txBody>
                  <a:tcPr marL="60960" marR="60960" marT="30480" marB="30480"/>
                </a:tc>
                <a:tc>
                  <a:txBody>
                    <a:bodyPr/>
                    <a:lstStyle/>
                    <a:p>
                      <a:r>
                        <a:rPr lang="en-US" sz="1900" dirty="0"/>
                        <a:t>36.47%</a:t>
                      </a:r>
                    </a:p>
                  </a:txBody>
                  <a:tcPr marL="60960" marR="60960" marT="30480" marB="30480"/>
                </a:tc>
                <a:tc>
                  <a:txBody>
                    <a:bodyPr/>
                    <a:lstStyle/>
                    <a:p>
                      <a:r>
                        <a:rPr lang="en-US" sz="1900" dirty="0"/>
                        <a:t>11.6%</a:t>
                      </a:r>
                    </a:p>
                  </a:txBody>
                  <a:tcPr marL="60960" marR="60960" marT="30480" marB="30480"/>
                </a:tc>
                <a:extLst>
                  <a:ext uri="{0D108BD9-81ED-4DB2-BD59-A6C34878D82A}">
                    <a16:rowId xmlns="" xmlns:a16="http://schemas.microsoft.com/office/drawing/2014/main" val="10008"/>
                  </a:ext>
                </a:extLst>
              </a:tr>
            </a:tbl>
          </a:graphicData>
        </a:graphic>
      </p:graphicFrame>
      <p:graphicFrame>
        <p:nvGraphicFramePr>
          <p:cNvPr id="10" name="Chart 9"/>
          <p:cNvGraphicFramePr/>
          <p:nvPr>
            <p:extLst>
              <p:ext uri="{D42A27DB-BD31-4B8C-83A1-F6EECF244321}">
                <p14:modId xmlns:p14="http://schemas.microsoft.com/office/powerpoint/2010/main" val="509901954"/>
              </p:ext>
            </p:extLst>
          </p:nvPr>
        </p:nvGraphicFramePr>
        <p:xfrm>
          <a:off x="16197749" y="6312644"/>
          <a:ext cx="11601088" cy="419598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extLst>
              <p:ext uri="{D42A27DB-BD31-4B8C-83A1-F6EECF244321}">
                <p14:modId xmlns:p14="http://schemas.microsoft.com/office/powerpoint/2010/main" val="1991177647"/>
              </p:ext>
            </p:extLst>
          </p:nvPr>
        </p:nvGraphicFramePr>
        <p:xfrm>
          <a:off x="17536403" y="12075300"/>
          <a:ext cx="8818393" cy="3682356"/>
        </p:xfrm>
        <a:graphic>
          <a:graphicData uri="http://schemas.openxmlformats.org/drawingml/2006/chart">
            <c:chart xmlns:c="http://schemas.openxmlformats.org/drawingml/2006/chart" xmlns:r="http://schemas.openxmlformats.org/officeDocument/2006/relationships" r:id="rId5"/>
          </a:graphicData>
        </a:graphic>
      </p:graphicFrame>
      <p:sp>
        <p:nvSpPr>
          <p:cNvPr id="17" name="TextBox 22"/>
          <p:cNvSpPr txBox="1"/>
          <p:nvPr/>
        </p:nvSpPr>
        <p:spPr>
          <a:xfrm>
            <a:off x="15334023" y="3918359"/>
            <a:ext cx="13130364" cy="2308324"/>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p:txBody>
      </p:sp>
      <p:sp>
        <p:nvSpPr>
          <p:cNvPr id="18" name="TextBox 23"/>
          <p:cNvSpPr txBox="1"/>
          <p:nvPr/>
        </p:nvSpPr>
        <p:spPr>
          <a:xfrm>
            <a:off x="15334023" y="10847644"/>
            <a:ext cx="13130364" cy="830997"/>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a:t>
            </a:r>
          </a:p>
        </p:txBody>
      </p:sp>
      <p:sp>
        <p:nvSpPr>
          <p:cNvPr id="19" name="TextBox 24"/>
          <p:cNvSpPr txBox="1"/>
          <p:nvPr/>
        </p:nvSpPr>
        <p:spPr>
          <a:xfrm>
            <a:off x="17126371" y="16299602"/>
            <a:ext cx="9638455" cy="3374642"/>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133" dirty="0"/>
              <a:t>KMnO4 + </a:t>
            </a:r>
            <a:r>
              <a:rPr lang="en-US" sz="2133" dirty="0" err="1"/>
              <a:t>HCl</a:t>
            </a:r>
            <a:r>
              <a:rPr lang="en-US" sz="2133" dirty="0"/>
              <a:t> = </a:t>
            </a:r>
            <a:r>
              <a:rPr lang="en-US" sz="2133" dirty="0" err="1"/>
              <a:t>KCl</a:t>
            </a:r>
            <a:r>
              <a:rPr lang="en-US" sz="2133" dirty="0"/>
              <a:t> + MnCl2 + H2O + Cl2</a:t>
            </a:r>
          </a:p>
          <a:p>
            <a:pPr algn="ctr"/>
            <a:r>
              <a:rPr lang="en-US" sz="2133" dirty="0"/>
              <a:t>K4Fe(CN)6 + H2SO4 + H2O = K2SO4 + FeSO4 + (NH4)2SO4 + CO</a:t>
            </a:r>
          </a:p>
          <a:p>
            <a:pPr algn="ctr"/>
            <a:endParaRPr lang="en-US" sz="2133" dirty="0"/>
          </a:p>
          <a:p>
            <a:pPr algn="ctr"/>
            <a:r>
              <a:rPr lang="en-US" sz="2133" dirty="0">
                <a:cs typeface="Arial" pitchFamily="34" charset="0"/>
              </a:rPr>
              <a:t>Your text would go here. List your information on these lines. Your text would go here.</a:t>
            </a:r>
            <a:endParaRPr lang="en-US" sz="2133" dirty="0"/>
          </a:p>
          <a:p>
            <a:pPr algn="ctr"/>
            <a:r>
              <a:rPr lang="en-US" sz="2133" dirty="0"/>
              <a:t>K4Fe(CN)6 + KMnO4 + H2SO4 = </a:t>
            </a:r>
          </a:p>
          <a:p>
            <a:pPr algn="ctr"/>
            <a:r>
              <a:rPr lang="en-US" sz="2133" dirty="0"/>
              <a:t>KHSO4 + Fe2(SO4)3 + MnSO4 + HNO3 + CO2 + H2O</a:t>
            </a:r>
          </a:p>
          <a:p>
            <a:pPr algn="ctr"/>
            <a:endParaRPr lang="en-US" sz="2133" dirty="0"/>
          </a:p>
          <a:p>
            <a:pPr algn="ctr"/>
            <a:r>
              <a:rPr lang="en-US" sz="2133" dirty="0">
                <a:cs typeface="Arial" pitchFamily="34" charset="0"/>
              </a:rPr>
              <a:t>Your text would go here. List your information on these lines.</a:t>
            </a:r>
            <a:endParaRPr lang="en-US" sz="2133" dirty="0"/>
          </a:p>
          <a:p>
            <a:pPr algn="ctr"/>
            <a:r>
              <a:rPr lang="en-US" sz="2133" dirty="0"/>
              <a:t>PhCH3 + KMnO4 + H2SO4 = </a:t>
            </a:r>
            <a:r>
              <a:rPr lang="en-US" sz="2133" dirty="0" err="1"/>
              <a:t>PhCOOH</a:t>
            </a:r>
            <a:r>
              <a:rPr lang="en-US" sz="2133" dirty="0"/>
              <a:t> + K2SO4 + MnSO4 + H2O</a:t>
            </a:r>
          </a:p>
          <a:p>
            <a:pPr algn="ctr"/>
            <a:r>
              <a:rPr lang="en-US" sz="2133" dirty="0"/>
              <a:t>CuSO4*5H2O = CuSO4 + H2O</a:t>
            </a:r>
          </a:p>
        </p:txBody>
      </p:sp>
      <p:pic>
        <p:nvPicPr>
          <p:cNvPr id="30"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64628" y="-2155174"/>
            <a:ext cx="3429169" cy="2155174"/>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136038"/>
            <a:ext cx="6904634" cy="2056486"/>
          </a:xfrm>
          <a:prstGeom prst="rect">
            <a:avLst/>
          </a:prstGeom>
        </p:spPr>
      </p:pic>
      <p:sp>
        <p:nvSpPr>
          <p:cNvPr id="32" name="Text Box 28"/>
          <p:cNvSpPr txBox="1">
            <a:spLocks noChangeArrowheads="1"/>
          </p:cNvSpPr>
          <p:nvPr/>
        </p:nvSpPr>
        <p:spPr bwMode="auto">
          <a:xfrm>
            <a:off x="9715500" y="5599113"/>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a:lstStyle>
          <a:p>
            <a:pPr defTabSz="3762375"/>
            <a:r>
              <a:rPr lang="en-US" altLang="ja-JP" sz="4600" dirty="0">
                <a:solidFill>
                  <a:srgbClr val="E6E6E6"/>
                </a:solidFill>
                <a:ea typeface="MS PGothic" pitchFamily="34" charset="-128"/>
              </a:rPr>
              <a:t>This template complements of MakeSigns.com</a:t>
            </a:r>
          </a:p>
          <a:p>
            <a:pPr defTabSz="3762375"/>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If you opened this file directly from a web browser, you’ll want to save it to your computer before adding your poster information.</a:t>
            </a:r>
            <a:br>
              <a:rPr lang="en-US" altLang="ja-JP" sz="4600"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This template has a page size of </a:t>
            </a:r>
            <a:r>
              <a:rPr lang="en-US" altLang="ja-JP" sz="4600" b="1" dirty="0">
                <a:solidFill>
                  <a:srgbClr val="E6E6E6"/>
                </a:solidFill>
                <a:ea typeface="MS PGothic" pitchFamily="34" charset="-128"/>
              </a:rPr>
              <a:t>24”x 48”</a:t>
            </a:r>
            <a:r>
              <a:rPr lang="en-US" altLang="ja-JP" sz="4600" dirty="0">
                <a:solidFill>
                  <a:srgbClr val="E6E6E6"/>
                </a:solidFill>
                <a:ea typeface="MS PGothic" pitchFamily="34" charset="-128"/>
              </a:rPr>
              <a:t>. When uploaded at MakeSigns.com, this template can be used to order posters in the following sizes: </a:t>
            </a:r>
            <a:r>
              <a:rPr lang="en-US" altLang="ja-JP" sz="4600" b="1" dirty="0">
                <a:solidFill>
                  <a:srgbClr val="E6E6E6"/>
                </a:solidFill>
                <a:ea typeface="MS PGothic" pitchFamily="34" charset="-128"/>
              </a:rPr>
              <a:t>24”x 48”, 36”x 72”, 42”x 84”, 18”x 36” and 21”x 42”.</a:t>
            </a:r>
            <a:br>
              <a:rPr lang="en-US" altLang="ja-JP" sz="4600" b="1"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E6E6E6"/>
                </a:solidFill>
                <a:ea typeface="MS PGothic" pitchFamily="34" charset="-128"/>
              </a:rPr>
              <a:t>Any changes to the template size should be done before entering your information.</a:t>
            </a:r>
          </a:p>
          <a:p>
            <a:pPr defTabSz="3762375"/>
            <a:r>
              <a:rPr lang="en-US" altLang="ja-JP" sz="4600" dirty="0">
                <a:solidFill>
                  <a:srgbClr val="E6E6E6"/>
                </a:solidFill>
                <a:ea typeface="MS PGothic" pitchFamily="34" charset="-128"/>
              </a:rPr>
              <a:t>If you have any questions about creating a scientific poster, visit MakeSigns.com or email us at support@graphicsland.com </a:t>
            </a:r>
          </a:p>
          <a:p>
            <a:pPr algn="r" defTabSz="3762375"/>
            <a:r>
              <a:rPr lang="en-US" altLang="ja-JP" sz="3000" dirty="0">
                <a:solidFill>
                  <a:srgbClr val="E6E6E6"/>
                </a:solidFill>
                <a:ea typeface="MS PGothic" pitchFamily="34" charset="-128"/>
              </a:rPr>
              <a:t>©2010 </a:t>
            </a:r>
            <a:r>
              <a:rPr lang="en-US" altLang="ja-JP" sz="3000" dirty="0" err="1">
                <a:solidFill>
                  <a:srgbClr val="E6E6E6"/>
                </a:solidFill>
                <a:ea typeface="MS PGothic" pitchFamily="34" charset="-128"/>
              </a:rPr>
              <a:t>Graphicsland</a:t>
            </a:r>
            <a:endParaRPr lang="en-US" sz="3000" dirty="0">
              <a:solidFill>
                <a:srgbClr val="E6E6E6"/>
              </a:solidFill>
            </a:endParaRPr>
          </a:p>
        </p:txBody>
      </p:sp>
    </p:spTree>
    <p:extLst>
      <p:ext uri="{BB962C8B-B14F-4D97-AF65-F5344CB8AC3E}">
        <p14:creationId xmlns:p14="http://schemas.microsoft.com/office/powerpoint/2010/main" val="39636150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1097</Words>
  <Application>Microsoft Office PowerPoint</Application>
  <PresentationFormat>Custom</PresentationFormat>
  <Paragraphs>85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Juice</dc:creator>
  <cp:lastModifiedBy>jessie</cp:lastModifiedBy>
  <cp:revision>13</cp:revision>
  <dcterms:created xsi:type="dcterms:W3CDTF">2016-10-04T14:52:27Z</dcterms:created>
  <dcterms:modified xsi:type="dcterms:W3CDTF">2016-10-05T15:55:13Z</dcterms:modified>
</cp:coreProperties>
</file>