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5"/>
    <a:srgbClr val="002E50"/>
    <a:srgbClr val="D2DDDA"/>
    <a:srgbClr val="005595"/>
    <a:srgbClr val="5C6F7C"/>
    <a:srgbClr val="EDF1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2106" y="-69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manualLayout>
          <c:layoutTarget val="inner"/>
          <c:xMode val="edge"/>
          <c:yMode val="edge"/>
          <c:x val="9.2746070903899996E-2"/>
          <c:y val="2.2488444416438397E-2"/>
          <c:w val="0.65350745615143224"/>
          <c:h val="0.79942865513974271"/>
        </c:manualLayout>
      </c:layout>
      <c:area3DChart>
        <c:grouping val="standard"/>
        <c:varyColors val="0"/>
        <c:ser>
          <c:idx val="0"/>
          <c:order val="0"/>
          <c:tx>
            <c:strRef>
              <c:f>Sheet1!$B$1</c:f>
              <c:strCache>
                <c:ptCount val="1"/>
                <c:pt idx="0">
                  <c:v>Series 1</c:v>
                </c:pt>
              </c:strCache>
            </c:strRef>
          </c:tx>
          <c:spPr>
            <a:solidFill>
              <a:srgbClr val="002E50"/>
            </a:solidFill>
          </c:spPr>
          <c:cat>
            <c:numRef>
              <c:f>Sheet1!$A$2:$A$6</c:f>
              <c:numCache>
                <c:formatCode>m/d/yyyy</c:formatCode>
                <c:ptCount val="5"/>
                <c:pt idx="0">
                  <c:v>37261</c:v>
                </c:pt>
                <c:pt idx="1">
                  <c:v>37262</c:v>
                </c:pt>
                <c:pt idx="2">
                  <c:v>37263</c:v>
                </c:pt>
                <c:pt idx="3">
                  <c:v>37264</c:v>
                </c:pt>
                <c:pt idx="4">
                  <c:v>37265</c:v>
                </c:pt>
              </c:numCache>
            </c:numRef>
          </c:cat>
          <c:val>
            <c:numRef>
              <c:f>Sheet1!$B$2:$B$6</c:f>
              <c:numCache>
                <c:formatCode>General</c:formatCode>
                <c:ptCount val="5"/>
                <c:pt idx="0">
                  <c:v>32</c:v>
                </c:pt>
                <c:pt idx="1">
                  <c:v>32</c:v>
                </c:pt>
                <c:pt idx="2">
                  <c:v>28</c:v>
                </c:pt>
                <c:pt idx="3">
                  <c:v>12</c:v>
                </c:pt>
                <c:pt idx="4">
                  <c:v>15</c:v>
                </c:pt>
              </c:numCache>
            </c:numRef>
          </c:val>
        </c:ser>
        <c:ser>
          <c:idx val="1"/>
          <c:order val="1"/>
          <c:tx>
            <c:strRef>
              <c:f>Sheet1!$C$1</c:f>
              <c:strCache>
                <c:ptCount val="1"/>
                <c:pt idx="0">
                  <c:v>Series 2</c:v>
                </c:pt>
              </c:strCache>
            </c:strRef>
          </c:tx>
          <c:spPr>
            <a:solidFill>
              <a:srgbClr val="005695"/>
            </a:solidFill>
          </c:spPr>
          <c:cat>
            <c:numRef>
              <c:f>Sheet1!$A$2:$A$6</c:f>
              <c:numCache>
                <c:formatCode>m/d/yyyy</c:formatCode>
                <c:ptCount val="5"/>
                <c:pt idx="0">
                  <c:v>37261</c:v>
                </c:pt>
                <c:pt idx="1">
                  <c:v>37262</c:v>
                </c:pt>
                <c:pt idx="2">
                  <c:v>37263</c:v>
                </c:pt>
                <c:pt idx="3">
                  <c:v>37264</c:v>
                </c:pt>
                <c:pt idx="4">
                  <c:v>37265</c:v>
                </c:pt>
              </c:numCache>
            </c:numRef>
          </c:cat>
          <c:val>
            <c:numRef>
              <c:f>Sheet1!$C$2:$C$6</c:f>
              <c:numCache>
                <c:formatCode>General</c:formatCode>
                <c:ptCount val="5"/>
                <c:pt idx="0">
                  <c:v>48</c:v>
                </c:pt>
                <c:pt idx="1">
                  <c:v>55</c:v>
                </c:pt>
                <c:pt idx="2">
                  <c:v>12</c:v>
                </c:pt>
                <c:pt idx="3">
                  <c:v>21</c:v>
                </c:pt>
                <c:pt idx="4">
                  <c:v>28</c:v>
                </c:pt>
              </c:numCache>
            </c:numRef>
          </c:val>
        </c:ser>
        <c:dLbls>
          <c:showLegendKey val="0"/>
          <c:showVal val="0"/>
          <c:showCatName val="0"/>
          <c:showSerName val="0"/>
          <c:showPercent val="0"/>
          <c:showBubbleSize val="0"/>
        </c:dLbls>
        <c:axId val="406605184"/>
        <c:axId val="407348352"/>
        <c:axId val="365734976"/>
      </c:area3DChart>
      <c:dateAx>
        <c:axId val="406605184"/>
        <c:scaling>
          <c:orientation val="minMax"/>
        </c:scaling>
        <c:delete val="0"/>
        <c:axPos val="b"/>
        <c:numFmt formatCode="m/d/yyyy" sourceLinked="1"/>
        <c:majorTickMark val="out"/>
        <c:minorTickMark val="none"/>
        <c:tickLblPos val="nextTo"/>
        <c:crossAx val="407348352"/>
        <c:crosses val="autoZero"/>
        <c:auto val="1"/>
        <c:lblOffset val="100"/>
        <c:baseTimeUnit val="days"/>
      </c:dateAx>
      <c:valAx>
        <c:axId val="407348352"/>
        <c:scaling>
          <c:orientation val="minMax"/>
        </c:scaling>
        <c:delete val="0"/>
        <c:axPos val="l"/>
        <c:majorGridlines/>
        <c:numFmt formatCode="General" sourceLinked="1"/>
        <c:majorTickMark val="out"/>
        <c:minorTickMark val="none"/>
        <c:tickLblPos val="nextTo"/>
        <c:crossAx val="406605184"/>
        <c:crosses val="autoZero"/>
        <c:crossBetween val="midCat"/>
      </c:valAx>
      <c:serAx>
        <c:axId val="365734976"/>
        <c:scaling>
          <c:orientation val="minMax"/>
        </c:scaling>
        <c:delete val="0"/>
        <c:axPos val="b"/>
        <c:majorTickMark val="out"/>
        <c:minorTickMark val="none"/>
        <c:tickLblPos val="nextTo"/>
        <c:crossAx val="407348352"/>
        <c:crosses val="autoZero"/>
      </c:serAx>
    </c:plotArea>
    <c:legend>
      <c:legendPos val="r"/>
      <c:layout/>
      <c:overlay val="0"/>
    </c:legend>
    <c:plotVisOnly val="1"/>
    <c:dispBlanksAs val="zero"/>
    <c:showDLblsOverMax val="0"/>
  </c:chart>
  <c:spPr>
    <a:solidFill>
      <a:schemeClr val="bg1"/>
    </a:solidFill>
  </c:spPr>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3CEBCA-7401-4C45-9EA2-96F31AFFE866}"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3297149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3CEBCA-7401-4C45-9EA2-96F31AFFE866}"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272887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3CEBCA-7401-4C45-9EA2-96F31AFFE866}"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19388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3CEBCA-7401-4C45-9EA2-96F31AFFE866}"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299573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CEBCA-7401-4C45-9EA2-96F31AFFE866}" type="datetimeFigureOut">
              <a:rPr lang="en-US" smtClean="0"/>
              <a:t>7/17/2012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101893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3CEBCA-7401-4C45-9EA2-96F31AFFE866}"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369652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3CEBCA-7401-4C45-9EA2-96F31AFFE866}" type="datetimeFigureOut">
              <a:rPr lang="en-US" smtClean="0"/>
              <a:t>7/17/2012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351261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3CEBCA-7401-4C45-9EA2-96F31AFFE866}" type="datetimeFigureOut">
              <a:rPr lang="en-US" smtClean="0"/>
              <a:t>7/17/2012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871052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CEBCA-7401-4C45-9EA2-96F31AFFE866}" type="datetimeFigureOut">
              <a:rPr lang="en-US" smtClean="0"/>
              <a:t>7/17/2012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34708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3CEBCA-7401-4C45-9EA2-96F31AFFE866}"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1544242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3CEBCA-7401-4C45-9EA2-96F31AFFE866}" type="datetimeFigureOut">
              <a:rPr lang="en-US" smtClean="0"/>
              <a:t>7/17/2012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E43A0-C0C4-48C9-8A6F-103B85D8B0CD}" type="slidenum">
              <a:rPr lang="en-US" smtClean="0"/>
              <a:t>‹#›</a:t>
            </a:fld>
            <a:endParaRPr lang="en-US"/>
          </a:p>
        </p:txBody>
      </p:sp>
    </p:spTree>
    <p:extLst>
      <p:ext uri="{BB962C8B-B14F-4D97-AF65-F5344CB8AC3E}">
        <p14:creationId xmlns:p14="http://schemas.microsoft.com/office/powerpoint/2010/main" val="2274500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143CEBCA-7401-4C45-9EA2-96F31AFFE866}" type="datetimeFigureOut">
              <a:rPr lang="en-US" smtClean="0"/>
              <a:t>7/17/2012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0D3E43A0-C0C4-48C9-8A6F-103B85D8B0CD}" type="slidenum">
              <a:rPr lang="en-US" smtClean="0"/>
              <a:t>‹#›</a:t>
            </a:fld>
            <a:endParaRPr lang="en-US"/>
          </a:p>
        </p:txBody>
      </p:sp>
    </p:spTree>
    <p:extLst>
      <p:ext uri="{BB962C8B-B14F-4D97-AF65-F5344CB8AC3E}">
        <p14:creationId xmlns:p14="http://schemas.microsoft.com/office/powerpoint/2010/main" val="1106085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tiff"/><Relationship Id="rId1" Type="http://schemas.openxmlformats.org/officeDocument/2006/relationships/slideLayout" Target="../slideLayouts/slideLayout2.x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20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43891200" cy="32918400"/>
          </a:xfrm>
          <a:prstGeom prst="rect">
            <a:avLst/>
          </a:prstGeom>
        </p:spPr>
      </p:pic>
      <p:sp>
        <p:nvSpPr>
          <p:cNvPr id="62" name="Rectangle 61"/>
          <p:cNvSpPr/>
          <p:nvPr/>
        </p:nvSpPr>
        <p:spPr>
          <a:xfrm>
            <a:off x="136358" y="4673917"/>
            <a:ext cx="10134600" cy="26415683"/>
          </a:xfrm>
          <a:prstGeom prst="rect">
            <a:avLst/>
          </a:prstGeom>
          <a:solidFill>
            <a:srgbClr val="EDF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oup 62"/>
          <p:cNvGrpSpPr/>
          <p:nvPr/>
        </p:nvGrpSpPr>
        <p:grpSpPr>
          <a:xfrm>
            <a:off x="250658" y="4673917"/>
            <a:ext cx="9906000" cy="1200329"/>
            <a:chOff x="933450" y="7063503"/>
            <a:chExt cx="9906000" cy="1200329"/>
          </a:xfrm>
        </p:grpSpPr>
        <p:sp>
          <p:nvSpPr>
            <p:cNvPr id="64" name="Rectangle 63"/>
            <p:cNvSpPr/>
            <p:nvPr/>
          </p:nvSpPr>
          <p:spPr>
            <a:xfrm>
              <a:off x="933450" y="7134914"/>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1117123" y="7063503"/>
              <a:ext cx="9722327" cy="1200329"/>
            </a:xfrm>
            <a:prstGeom prst="rect">
              <a:avLst/>
            </a:prstGeom>
            <a:noFill/>
          </p:spPr>
          <p:txBody>
            <a:bodyPr wrap="square" rtlCol="0">
              <a:spAutoFit/>
            </a:bodyPr>
            <a:lstStyle/>
            <a:p>
              <a:pPr lvl="0"/>
              <a:r>
                <a:rPr lang="en-US" sz="7200" dirty="0" smtClean="0">
                  <a:solidFill>
                    <a:schemeClr val="bg1"/>
                  </a:solidFill>
                  <a:latin typeface="Times New Roman" pitchFamily="18" charset="0"/>
                  <a:cs typeface="Times New Roman" pitchFamily="18" charset="0"/>
                </a:rPr>
                <a:t>Abstract</a:t>
              </a:r>
              <a:endParaRPr lang="en-US" sz="7200" dirty="0">
                <a:solidFill>
                  <a:schemeClr val="bg1"/>
                </a:solidFill>
                <a:latin typeface="Times New Roman" pitchFamily="18" charset="0"/>
                <a:cs typeface="Times New Roman" pitchFamily="18" charset="0"/>
              </a:endParaRPr>
            </a:p>
          </p:txBody>
        </p:sp>
      </p:grpSp>
      <p:sp>
        <p:nvSpPr>
          <p:cNvPr id="6" name="Rectangle 5"/>
          <p:cNvSpPr/>
          <p:nvPr/>
        </p:nvSpPr>
        <p:spPr>
          <a:xfrm>
            <a:off x="713874" y="729916"/>
            <a:ext cx="14221326" cy="303159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5087600" y="729916"/>
            <a:ext cx="1945105" cy="303159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7221200" y="729916"/>
            <a:ext cx="762000" cy="303159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8211800" y="729916"/>
            <a:ext cx="533400" cy="303159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18973800" y="729916"/>
            <a:ext cx="266700" cy="3031594"/>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396636" y="6248400"/>
            <a:ext cx="9722327" cy="13018949"/>
          </a:xfrm>
          <a:prstGeom prst="rect">
            <a:avLst/>
          </a:prstGeom>
          <a:noFill/>
        </p:spPr>
        <p:txBody>
          <a:bodyPr wrap="square" rtlCol="0">
            <a:spAutoFit/>
          </a:bodyPr>
          <a:lstStyle/>
          <a:p>
            <a:pPr lvl="0"/>
            <a:r>
              <a:rPr lang="en-US" sz="3600" b="1" dirty="0" smtClean="0">
                <a:latin typeface="+mj-lt"/>
                <a:cs typeface="Times New Roman" pitchFamily="18" charset="0"/>
              </a:rPr>
              <a:t>Study Objectives</a:t>
            </a:r>
          </a:p>
          <a:p>
            <a:pPr lvl="0"/>
            <a:r>
              <a:rPr lang="en-US" sz="36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4000" dirty="0">
              <a:latin typeface="+mj-lt"/>
              <a:cs typeface="Times New Roman" pitchFamily="18" charset="0"/>
            </a:endParaRPr>
          </a:p>
          <a:p>
            <a:pPr lvl="0"/>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600" dirty="0" smtClean="0">
              <a:latin typeface="+mj-lt"/>
              <a:cs typeface="Times New Roman" pitchFamily="18" charset="0"/>
            </a:endParaRPr>
          </a:p>
          <a:p>
            <a:pPr lvl="0"/>
            <a:r>
              <a:rPr lang="en-US" sz="4000" b="1" dirty="0" smtClean="0">
                <a:latin typeface="+mj-lt"/>
                <a:cs typeface="Times New Roman" pitchFamily="18" charset="0"/>
              </a:rPr>
              <a:t>Conclusion</a:t>
            </a:r>
          </a:p>
          <a:p>
            <a:pPr lvl="0"/>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endParaRPr lang="en-US" sz="4000" dirty="0">
              <a:cs typeface="Times New Roman" pitchFamily="18" charset="0"/>
            </a:endParaRPr>
          </a:p>
          <a:p>
            <a:pPr lvl="0"/>
            <a:endParaRPr lang="en-US" sz="4000" b="1" dirty="0" smtClean="0">
              <a:latin typeface="+mj-lt"/>
              <a:cs typeface="Times New Roman" pitchFamily="18" charset="0"/>
            </a:endParaRPr>
          </a:p>
          <a:p>
            <a:endParaRPr lang="en-US" sz="4000" dirty="0">
              <a:latin typeface="+mj-lt"/>
              <a:cs typeface="Times New Roman" pitchFamily="18" charset="0"/>
            </a:endParaRPr>
          </a:p>
        </p:txBody>
      </p:sp>
      <p:sp>
        <p:nvSpPr>
          <p:cNvPr id="17" name="TextBox 16"/>
          <p:cNvSpPr txBox="1"/>
          <p:nvPr/>
        </p:nvSpPr>
        <p:spPr>
          <a:xfrm>
            <a:off x="396636" y="20307686"/>
            <a:ext cx="9722327" cy="11787842"/>
          </a:xfrm>
          <a:prstGeom prst="rect">
            <a:avLst/>
          </a:prstGeom>
          <a:noFill/>
        </p:spPr>
        <p:txBody>
          <a:bodyPr wrap="square" rtlCol="0">
            <a:spAutoFit/>
          </a:bodyPr>
          <a:lstStyle/>
          <a:p>
            <a:pPr lvl="0"/>
            <a:r>
              <a:rPr lang="en-US" sz="36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4000" dirty="0">
              <a:latin typeface="+mj-lt"/>
              <a:cs typeface="Times New Roman" pitchFamily="18" charset="0"/>
            </a:endParaRPr>
          </a:p>
          <a:p>
            <a:r>
              <a:rPr lang="en-US" sz="3600" dirty="0">
                <a:latin typeface="+mj-lt"/>
                <a:cs typeface="Times New Roman" pitchFamily="18" charset="0"/>
              </a:rPr>
              <a:t>Your Text Goes Here. You can change the size, font, and content of this </a:t>
            </a:r>
            <a:r>
              <a:rPr lang="en-US" sz="3600" dirty="0" smtClean="0">
                <a:latin typeface="+mj-lt"/>
                <a:cs typeface="Times New Roman" pitchFamily="18" charset="0"/>
              </a:rPr>
              <a:t>text. </a:t>
            </a:r>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endParaRPr lang="en-US" sz="4000" dirty="0">
              <a:cs typeface="Times New Roman" pitchFamily="18" charset="0"/>
            </a:endParaRPr>
          </a:p>
          <a:p>
            <a:pPr lvl="0"/>
            <a:r>
              <a:rPr lang="en-US" sz="3600" dirty="0" smtClean="0">
                <a:latin typeface="+mj-lt"/>
                <a:cs typeface="Times New Roman" pitchFamily="18" charset="0"/>
              </a:rPr>
              <a:t> </a:t>
            </a:r>
            <a:endParaRPr lang="en-US" sz="4000" b="1" dirty="0" smtClean="0">
              <a:latin typeface="+mj-lt"/>
              <a:cs typeface="Times New Roman" pitchFamily="18" charset="0"/>
            </a:endParaRPr>
          </a:p>
          <a:p>
            <a:endParaRPr lang="en-US" sz="4000" dirty="0">
              <a:latin typeface="+mj-lt"/>
              <a:cs typeface="Times New Roman" pitchFamily="18" charset="0"/>
            </a:endParaRPr>
          </a:p>
        </p:txBody>
      </p:sp>
      <p:grpSp>
        <p:nvGrpSpPr>
          <p:cNvPr id="21" name="Group 20"/>
          <p:cNvGrpSpPr/>
          <p:nvPr/>
        </p:nvGrpSpPr>
        <p:grpSpPr>
          <a:xfrm>
            <a:off x="304800" y="18954425"/>
            <a:ext cx="9906000" cy="1110790"/>
            <a:chOff x="933450" y="21023268"/>
            <a:chExt cx="9906000" cy="1110790"/>
          </a:xfrm>
        </p:grpSpPr>
        <p:sp>
          <p:nvSpPr>
            <p:cNvPr id="19" name="Rectangle 18"/>
            <p:cNvSpPr/>
            <p:nvPr/>
          </p:nvSpPr>
          <p:spPr>
            <a:xfrm>
              <a:off x="933450" y="21023268"/>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1117123" y="21023268"/>
              <a:ext cx="9722327" cy="1107996"/>
            </a:xfrm>
            <a:prstGeom prst="rect">
              <a:avLst/>
            </a:prstGeom>
            <a:noFill/>
          </p:spPr>
          <p:txBody>
            <a:bodyPr wrap="square" rtlCol="0">
              <a:spAutoFit/>
            </a:bodyPr>
            <a:lstStyle/>
            <a:p>
              <a:pPr lvl="0"/>
              <a:r>
                <a:rPr lang="en-US" sz="6600" dirty="0" smtClean="0">
                  <a:solidFill>
                    <a:schemeClr val="bg1"/>
                  </a:solidFill>
                  <a:latin typeface="Times New Roman" pitchFamily="18" charset="0"/>
                  <a:cs typeface="Times New Roman" pitchFamily="18" charset="0"/>
                </a:rPr>
                <a:t>Study Objectives</a:t>
              </a:r>
              <a:endParaRPr lang="en-US" sz="7200" dirty="0">
                <a:solidFill>
                  <a:schemeClr val="bg1"/>
                </a:solidFill>
                <a:latin typeface="Times New Roman" pitchFamily="18" charset="0"/>
                <a:cs typeface="Times New Roman" pitchFamily="18" charset="0"/>
              </a:endParaRPr>
            </a:p>
          </p:txBody>
        </p:sp>
      </p:grpSp>
      <p:sp>
        <p:nvSpPr>
          <p:cNvPr id="23" name="TextBox 22"/>
          <p:cNvSpPr txBox="1"/>
          <p:nvPr/>
        </p:nvSpPr>
        <p:spPr>
          <a:xfrm>
            <a:off x="19431000" y="457200"/>
            <a:ext cx="23137091" cy="2657138"/>
          </a:xfrm>
          <a:prstGeom prst="rect">
            <a:avLst/>
          </a:prstGeom>
          <a:noFill/>
        </p:spPr>
        <p:txBody>
          <a:bodyPr wrap="square" rtlCol="0">
            <a:spAutoFit/>
          </a:bodyPr>
          <a:lstStyle/>
          <a:p>
            <a:pPr>
              <a:lnSpc>
                <a:spcPts val="10000"/>
              </a:lnSpc>
            </a:pPr>
            <a:r>
              <a:rPr lang="en-US" sz="9600" dirty="0" smtClean="0">
                <a:solidFill>
                  <a:srgbClr val="005695"/>
                </a:solidFill>
                <a:latin typeface="Times New Roman" pitchFamily="18" charset="0"/>
                <a:cs typeface="Times New Roman" pitchFamily="18" charset="0"/>
              </a:rPr>
              <a:t>Your Poster Title Goes Here</a:t>
            </a:r>
          </a:p>
          <a:p>
            <a:pPr>
              <a:lnSpc>
                <a:spcPts val="10000"/>
              </a:lnSpc>
            </a:pPr>
            <a:r>
              <a:rPr lang="en-US" sz="9600" dirty="0" smtClean="0">
                <a:solidFill>
                  <a:srgbClr val="005695"/>
                </a:solidFill>
                <a:latin typeface="Times New Roman" pitchFamily="18" charset="0"/>
                <a:cs typeface="Times New Roman" pitchFamily="18" charset="0"/>
              </a:rPr>
              <a:t>Two Lines Available</a:t>
            </a:r>
          </a:p>
        </p:txBody>
      </p:sp>
      <p:sp>
        <p:nvSpPr>
          <p:cNvPr id="24" name="TextBox 23"/>
          <p:cNvSpPr txBox="1"/>
          <p:nvPr/>
        </p:nvSpPr>
        <p:spPr>
          <a:xfrm>
            <a:off x="19431000" y="2756171"/>
            <a:ext cx="23137091" cy="1270541"/>
          </a:xfrm>
          <a:prstGeom prst="rect">
            <a:avLst/>
          </a:prstGeom>
          <a:noFill/>
        </p:spPr>
        <p:txBody>
          <a:bodyPr wrap="square" rtlCol="0">
            <a:spAutoFit/>
          </a:bodyPr>
          <a:lstStyle/>
          <a:p>
            <a:pPr>
              <a:lnSpc>
                <a:spcPts val="10000"/>
              </a:lnSpc>
            </a:pPr>
            <a:r>
              <a:rPr lang="en-US" sz="6600" dirty="0" smtClean="0">
                <a:solidFill>
                  <a:srgbClr val="005695"/>
                </a:solidFill>
                <a:latin typeface="Times New Roman" pitchFamily="18" charset="0"/>
                <a:cs typeface="Times New Roman" pitchFamily="18" charset="0"/>
              </a:rPr>
              <a:t>Author Names Here</a:t>
            </a:r>
          </a:p>
        </p:txBody>
      </p:sp>
      <p:sp>
        <p:nvSpPr>
          <p:cNvPr id="49" name="Rectangle 48"/>
          <p:cNvSpPr/>
          <p:nvPr/>
        </p:nvSpPr>
        <p:spPr>
          <a:xfrm>
            <a:off x="22281815" y="4673917"/>
            <a:ext cx="10134600" cy="26415683"/>
          </a:xfrm>
          <a:prstGeom prst="rect">
            <a:avLst/>
          </a:prstGeom>
          <a:solidFill>
            <a:srgbClr val="EDF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p:cNvGrpSpPr/>
          <p:nvPr/>
        </p:nvGrpSpPr>
        <p:grpSpPr>
          <a:xfrm>
            <a:off x="22396115" y="4673917"/>
            <a:ext cx="9906000" cy="1182201"/>
            <a:chOff x="933450" y="7063503"/>
            <a:chExt cx="9906000" cy="1182201"/>
          </a:xfrm>
        </p:grpSpPr>
        <p:sp>
          <p:nvSpPr>
            <p:cNvPr id="42" name="Rectangle 41"/>
            <p:cNvSpPr/>
            <p:nvPr/>
          </p:nvSpPr>
          <p:spPr>
            <a:xfrm>
              <a:off x="933450" y="7134914"/>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1117123" y="7063503"/>
              <a:ext cx="9722327" cy="1107996"/>
            </a:xfrm>
            <a:prstGeom prst="rect">
              <a:avLst/>
            </a:prstGeom>
            <a:noFill/>
          </p:spPr>
          <p:txBody>
            <a:bodyPr wrap="square" rtlCol="0">
              <a:spAutoFit/>
            </a:bodyPr>
            <a:lstStyle/>
            <a:p>
              <a:pPr lvl="0"/>
              <a:r>
                <a:rPr lang="en-US" sz="6600" dirty="0" smtClean="0">
                  <a:solidFill>
                    <a:schemeClr val="bg1"/>
                  </a:solidFill>
                  <a:latin typeface="Times New Roman" pitchFamily="18" charset="0"/>
                  <a:cs typeface="Times New Roman" pitchFamily="18" charset="0"/>
                </a:rPr>
                <a:t>Results Cont.</a:t>
              </a:r>
              <a:endParaRPr lang="en-US" sz="7200" dirty="0">
                <a:solidFill>
                  <a:schemeClr val="bg1"/>
                </a:solidFill>
                <a:latin typeface="Times New Roman" pitchFamily="18" charset="0"/>
                <a:cs typeface="Times New Roman" pitchFamily="18" charset="0"/>
              </a:endParaRPr>
            </a:p>
          </p:txBody>
        </p:sp>
      </p:grpSp>
      <p:sp>
        <p:nvSpPr>
          <p:cNvPr id="50" name="Rectangle 49"/>
          <p:cNvSpPr/>
          <p:nvPr/>
        </p:nvSpPr>
        <p:spPr>
          <a:xfrm>
            <a:off x="33451800" y="4673917"/>
            <a:ext cx="10134600" cy="26415683"/>
          </a:xfrm>
          <a:prstGeom prst="rect">
            <a:avLst/>
          </a:prstGeom>
          <a:solidFill>
            <a:srgbClr val="EDF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p:cNvSpPr/>
          <p:nvPr/>
        </p:nvSpPr>
        <p:spPr>
          <a:xfrm>
            <a:off x="23012400" y="6150401"/>
            <a:ext cx="8763000" cy="6803599"/>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p:cNvGrpSpPr/>
          <p:nvPr/>
        </p:nvGrpSpPr>
        <p:grpSpPr>
          <a:xfrm>
            <a:off x="33566100" y="4673917"/>
            <a:ext cx="9906000" cy="1200329"/>
            <a:chOff x="933450" y="7063503"/>
            <a:chExt cx="9906000" cy="1200329"/>
          </a:xfrm>
        </p:grpSpPr>
        <p:sp>
          <p:nvSpPr>
            <p:cNvPr id="52" name="Rectangle 51"/>
            <p:cNvSpPr/>
            <p:nvPr/>
          </p:nvSpPr>
          <p:spPr>
            <a:xfrm>
              <a:off x="933450" y="7134914"/>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117123" y="7063503"/>
              <a:ext cx="9722327" cy="1200329"/>
            </a:xfrm>
            <a:prstGeom prst="rect">
              <a:avLst/>
            </a:prstGeom>
            <a:noFill/>
          </p:spPr>
          <p:txBody>
            <a:bodyPr wrap="square" rtlCol="0">
              <a:spAutoFit/>
            </a:bodyPr>
            <a:lstStyle/>
            <a:p>
              <a:pPr lvl="0"/>
              <a:r>
                <a:rPr lang="en-US" sz="7200" dirty="0" smtClean="0">
                  <a:solidFill>
                    <a:schemeClr val="bg1"/>
                  </a:solidFill>
                  <a:latin typeface="Times New Roman" pitchFamily="18" charset="0"/>
                  <a:cs typeface="Times New Roman" pitchFamily="18" charset="0"/>
                </a:rPr>
                <a:t>Conclusion</a:t>
              </a:r>
              <a:endParaRPr lang="en-US" sz="7200" dirty="0">
                <a:solidFill>
                  <a:schemeClr val="bg1"/>
                </a:solidFill>
                <a:latin typeface="Times New Roman" pitchFamily="18" charset="0"/>
                <a:cs typeface="Times New Roman" pitchFamily="18" charset="0"/>
              </a:endParaRPr>
            </a:p>
          </p:txBody>
        </p:sp>
      </p:grpSp>
      <p:sp>
        <p:nvSpPr>
          <p:cNvPr id="58" name="Rectangle 57"/>
          <p:cNvSpPr/>
          <p:nvPr/>
        </p:nvSpPr>
        <p:spPr>
          <a:xfrm>
            <a:off x="11179340" y="4673917"/>
            <a:ext cx="10134600" cy="26415683"/>
          </a:xfrm>
          <a:prstGeom prst="rect">
            <a:avLst/>
          </a:prstGeom>
          <a:solidFill>
            <a:srgbClr val="EDF1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9" name="Group 58"/>
          <p:cNvGrpSpPr/>
          <p:nvPr/>
        </p:nvGrpSpPr>
        <p:grpSpPr>
          <a:xfrm>
            <a:off x="11293640" y="4673917"/>
            <a:ext cx="9906000" cy="1200329"/>
            <a:chOff x="933450" y="7063503"/>
            <a:chExt cx="9906000" cy="1200329"/>
          </a:xfrm>
        </p:grpSpPr>
        <p:sp>
          <p:nvSpPr>
            <p:cNvPr id="60" name="Rectangle 59"/>
            <p:cNvSpPr/>
            <p:nvPr/>
          </p:nvSpPr>
          <p:spPr>
            <a:xfrm>
              <a:off x="933450" y="7134914"/>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117123" y="7063503"/>
              <a:ext cx="9722327" cy="1200329"/>
            </a:xfrm>
            <a:prstGeom prst="rect">
              <a:avLst/>
            </a:prstGeom>
            <a:noFill/>
          </p:spPr>
          <p:txBody>
            <a:bodyPr wrap="square" rtlCol="0">
              <a:spAutoFit/>
            </a:bodyPr>
            <a:lstStyle/>
            <a:p>
              <a:pPr lvl="0"/>
              <a:r>
                <a:rPr lang="en-US" sz="7200" dirty="0" smtClean="0">
                  <a:solidFill>
                    <a:schemeClr val="bg1"/>
                  </a:solidFill>
                  <a:latin typeface="Times New Roman" pitchFamily="18" charset="0"/>
                  <a:cs typeface="Times New Roman" pitchFamily="18" charset="0"/>
                </a:rPr>
                <a:t>Methods &amp; Materials</a:t>
              </a:r>
              <a:endParaRPr lang="en-US" sz="7200" dirty="0">
                <a:solidFill>
                  <a:schemeClr val="bg1"/>
                </a:solidFill>
                <a:latin typeface="Times New Roman" pitchFamily="18" charset="0"/>
                <a:cs typeface="Times New Roman" pitchFamily="18" charset="0"/>
              </a:endParaRPr>
            </a:p>
          </p:txBody>
        </p:sp>
      </p:grpSp>
      <p:sp>
        <p:nvSpPr>
          <p:cNvPr id="79" name="Rectangle 78"/>
          <p:cNvSpPr/>
          <p:nvPr/>
        </p:nvSpPr>
        <p:spPr>
          <a:xfrm>
            <a:off x="11678652" y="15892449"/>
            <a:ext cx="8763000" cy="8415351"/>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6" name="Group 65"/>
          <p:cNvGrpSpPr/>
          <p:nvPr/>
        </p:nvGrpSpPr>
        <p:grpSpPr>
          <a:xfrm>
            <a:off x="33566100" y="23317200"/>
            <a:ext cx="9906000" cy="1200329"/>
            <a:chOff x="933450" y="7063503"/>
            <a:chExt cx="9906000" cy="1200329"/>
          </a:xfrm>
        </p:grpSpPr>
        <p:sp>
          <p:nvSpPr>
            <p:cNvPr id="67" name="Rectangle 66"/>
            <p:cNvSpPr/>
            <p:nvPr/>
          </p:nvSpPr>
          <p:spPr>
            <a:xfrm>
              <a:off x="933450" y="7134914"/>
              <a:ext cx="9906000" cy="1110790"/>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1117123" y="7063503"/>
              <a:ext cx="9722327" cy="1200329"/>
            </a:xfrm>
            <a:prstGeom prst="rect">
              <a:avLst/>
            </a:prstGeom>
            <a:noFill/>
          </p:spPr>
          <p:txBody>
            <a:bodyPr wrap="square" rtlCol="0">
              <a:spAutoFit/>
            </a:bodyPr>
            <a:lstStyle/>
            <a:p>
              <a:pPr lvl="0"/>
              <a:r>
                <a:rPr lang="en-US" sz="7200" dirty="0" smtClean="0">
                  <a:solidFill>
                    <a:schemeClr val="bg1"/>
                  </a:solidFill>
                  <a:latin typeface="Times New Roman" pitchFamily="18" charset="0"/>
                  <a:cs typeface="Times New Roman" pitchFamily="18" charset="0"/>
                </a:rPr>
                <a:t>References</a:t>
              </a:r>
              <a:endParaRPr lang="en-US" sz="7200" dirty="0">
                <a:solidFill>
                  <a:schemeClr val="bg1"/>
                </a:solidFill>
                <a:latin typeface="Times New Roman" pitchFamily="18" charset="0"/>
                <a:cs typeface="Times New Roman" pitchFamily="18" charset="0"/>
              </a:endParaRPr>
            </a:p>
          </p:txBody>
        </p:sp>
      </p:grpSp>
      <p:graphicFrame>
        <p:nvGraphicFramePr>
          <p:cNvPr id="69" name="Chart 68"/>
          <p:cNvGraphicFramePr/>
          <p:nvPr>
            <p:extLst>
              <p:ext uri="{D42A27DB-BD31-4B8C-83A1-F6EECF244321}">
                <p14:modId xmlns:p14="http://schemas.microsoft.com/office/powerpoint/2010/main" val="2597598153"/>
              </p:ext>
            </p:extLst>
          </p:nvPr>
        </p:nvGraphicFramePr>
        <p:xfrm>
          <a:off x="23272414" y="6444527"/>
          <a:ext cx="8153402" cy="62050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0" name="Table 69"/>
          <p:cNvGraphicFramePr>
            <a:graphicFrameLocks noGrp="1"/>
          </p:cNvGraphicFramePr>
          <p:nvPr>
            <p:extLst>
              <p:ext uri="{D42A27DB-BD31-4B8C-83A1-F6EECF244321}">
                <p14:modId xmlns:p14="http://schemas.microsoft.com/office/powerpoint/2010/main" val="3907606217"/>
              </p:ext>
            </p:extLst>
          </p:nvPr>
        </p:nvGraphicFramePr>
        <p:xfrm>
          <a:off x="23638171" y="13412368"/>
          <a:ext cx="7605560" cy="7771232"/>
        </p:xfrm>
        <a:graphic>
          <a:graphicData uri="http://schemas.openxmlformats.org/drawingml/2006/table">
            <a:tbl>
              <a:tblPr firstRow="1" bandRow="1">
                <a:tableStyleId>{5C22544A-7EE6-4342-B048-85BDC9FD1C3A}</a:tableStyleId>
              </a:tblPr>
              <a:tblGrid>
                <a:gridCol w="2816523"/>
                <a:gridCol w="2022754"/>
                <a:gridCol w="1166083"/>
                <a:gridCol w="1600200"/>
              </a:tblGrid>
              <a:tr h="1110176">
                <a:tc>
                  <a:txBody>
                    <a:bodyPr/>
                    <a:lstStyle/>
                    <a:p>
                      <a:endParaRPr lang="en-US" sz="4000" dirty="0"/>
                    </a:p>
                  </a:txBody>
                  <a:tcPr>
                    <a:solidFill>
                      <a:srgbClr val="005695"/>
                    </a:solidFill>
                  </a:tcPr>
                </a:tc>
                <a:tc>
                  <a:txBody>
                    <a:bodyPr/>
                    <a:lstStyle/>
                    <a:p>
                      <a:r>
                        <a:rPr lang="en-US" sz="4000" dirty="0" smtClean="0"/>
                        <a:t>Mean</a:t>
                      </a:r>
                      <a:endParaRPr lang="en-US" sz="4000" dirty="0"/>
                    </a:p>
                  </a:txBody>
                  <a:tcPr>
                    <a:solidFill>
                      <a:srgbClr val="005695"/>
                    </a:solidFill>
                  </a:tcPr>
                </a:tc>
                <a:tc>
                  <a:txBody>
                    <a:bodyPr/>
                    <a:lstStyle/>
                    <a:p>
                      <a:r>
                        <a:rPr lang="en-US" sz="4000" dirty="0" smtClean="0"/>
                        <a:t>SD</a:t>
                      </a:r>
                      <a:endParaRPr lang="en-US" sz="4000" dirty="0"/>
                    </a:p>
                  </a:txBody>
                  <a:tcPr>
                    <a:lnR w="12700" cap="flat" cmpd="sng" algn="ctr">
                      <a:solidFill>
                        <a:schemeClr val="bg1"/>
                      </a:solidFill>
                      <a:prstDash val="solid"/>
                      <a:round/>
                      <a:headEnd type="none" w="med" len="med"/>
                      <a:tailEnd type="none" w="med" len="med"/>
                    </a:lnR>
                    <a:solidFill>
                      <a:srgbClr val="005695"/>
                    </a:solidFill>
                  </a:tcPr>
                </a:tc>
                <a:tc>
                  <a:txBody>
                    <a:bodyPr/>
                    <a:lstStyle/>
                    <a:p>
                      <a:r>
                        <a:rPr lang="en-US" sz="4000" dirty="0" smtClean="0"/>
                        <a:t>p</a:t>
                      </a:r>
                      <a:endParaRPr lang="en-US" sz="40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695"/>
                    </a:solidFill>
                  </a:tcPr>
                </a:tc>
              </a:tr>
              <a:tr h="1110176">
                <a:tc>
                  <a:txBody>
                    <a:bodyPr/>
                    <a:lstStyle/>
                    <a:p>
                      <a:r>
                        <a:rPr lang="en-US" sz="4000" dirty="0" smtClean="0"/>
                        <a:t>Info 1</a:t>
                      </a:r>
                    </a:p>
                  </a:txBody>
                  <a:tcPr>
                    <a:solidFill>
                      <a:srgbClr val="D2DDDA"/>
                    </a:solidFill>
                  </a:tcPr>
                </a:tc>
                <a:tc>
                  <a:txBody>
                    <a:bodyPr/>
                    <a:lstStyle/>
                    <a:p>
                      <a:r>
                        <a:rPr lang="en-US" sz="4000" dirty="0" smtClean="0"/>
                        <a:t>15</a:t>
                      </a:r>
                      <a:endParaRPr lang="en-US" sz="4000" dirty="0"/>
                    </a:p>
                  </a:txBody>
                  <a:tcPr>
                    <a:solidFill>
                      <a:srgbClr val="D2DDDA"/>
                    </a:solidFill>
                  </a:tcPr>
                </a:tc>
                <a:tc>
                  <a:txBody>
                    <a:bodyPr/>
                    <a:lstStyle/>
                    <a:p>
                      <a:r>
                        <a:rPr lang="en-US" sz="4000" dirty="0" smtClean="0"/>
                        <a:t>11</a:t>
                      </a:r>
                      <a:endParaRPr lang="en-US" sz="4000" dirty="0"/>
                    </a:p>
                  </a:txBody>
                  <a:tcPr>
                    <a:solidFill>
                      <a:srgbClr val="D2DDDA"/>
                    </a:solidFill>
                  </a:tcPr>
                </a:tc>
                <a:tc>
                  <a:txBody>
                    <a:bodyPr/>
                    <a:lstStyle/>
                    <a:p>
                      <a:r>
                        <a:rPr lang="en-US" sz="4000" dirty="0" smtClean="0"/>
                        <a:t>.001</a:t>
                      </a:r>
                      <a:endParaRPr lang="en-US" sz="4000" dirty="0"/>
                    </a:p>
                  </a:txBody>
                  <a:tcPr>
                    <a:lnT w="12700" cap="flat" cmpd="sng" algn="ctr">
                      <a:solidFill>
                        <a:schemeClr val="bg1"/>
                      </a:solidFill>
                      <a:prstDash val="solid"/>
                      <a:round/>
                      <a:headEnd type="none" w="med" len="med"/>
                      <a:tailEnd type="none" w="med" len="med"/>
                    </a:lnT>
                    <a:solidFill>
                      <a:srgbClr val="D2DDDA"/>
                    </a:solidFill>
                  </a:tcPr>
                </a:tc>
              </a:tr>
              <a:tr h="1110176">
                <a:tc>
                  <a:txBody>
                    <a:bodyPr/>
                    <a:lstStyle/>
                    <a:p>
                      <a:r>
                        <a:rPr lang="en-US" sz="4000" dirty="0" smtClean="0"/>
                        <a:t>Info 2</a:t>
                      </a:r>
                    </a:p>
                  </a:txBody>
                  <a:tcPr>
                    <a:solidFill>
                      <a:srgbClr val="EDF1F2"/>
                    </a:solidFill>
                  </a:tcPr>
                </a:tc>
                <a:tc>
                  <a:txBody>
                    <a:bodyPr/>
                    <a:lstStyle/>
                    <a:p>
                      <a:r>
                        <a:rPr lang="en-US" sz="4000" dirty="0" smtClean="0"/>
                        <a:t>214</a:t>
                      </a:r>
                      <a:endParaRPr lang="en-US" sz="4000" dirty="0"/>
                    </a:p>
                  </a:txBody>
                  <a:tcPr>
                    <a:solidFill>
                      <a:srgbClr val="EDF1F2"/>
                    </a:solidFill>
                  </a:tcPr>
                </a:tc>
                <a:tc>
                  <a:txBody>
                    <a:bodyPr/>
                    <a:lstStyle/>
                    <a:p>
                      <a:r>
                        <a:rPr lang="en-US" sz="4000" dirty="0" smtClean="0"/>
                        <a:t>84</a:t>
                      </a:r>
                      <a:endParaRPr lang="en-US" sz="4000" dirty="0"/>
                    </a:p>
                  </a:txBody>
                  <a:tcPr>
                    <a:solidFill>
                      <a:srgbClr val="EDF1F2"/>
                    </a:solidFill>
                  </a:tcPr>
                </a:tc>
                <a:tc>
                  <a:txBody>
                    <a:bodyPr/>
                    <a:lstStyle/>
                    <a:p>
                      <a:r>
                        <a:rPr lang="en-US" sz="4000" dirty="0" smtClean="0"/>
                        <a:t>.514</a:t>
                      </a:r>
                      <a:endParaRPr lang="en-US" sz="4000" dirty="0"/>
                    </a:p>
                  </a:txBody>
                  <a:tcPr>
                    <a:solidFill>
                      <a:srgbClr val="EDF1F2"/>
                    </a:solidFill>
                  </a:tcPr>
                </a:tc>
              </a:tr>
              <a:tr h="1110176">
                <a:tc>
                  <a:txBody>
                    <a:bodyPr/>
                    <a:lstStyle/>
                    <a:p>
                      <a:r>
                        <a:rPr lang="en-US" sz="4000" dirty="0" smtClean="0"/>
                        <a:t>Info 3</a:t>
                      </a:r>
                      <a:endParaRPr lang="en-US" sz="4000" dirty="0"/>
                    </a:p>
                  </a:txBody>
                  <a:tcPr>
                    <a:solidFill>
                      <a:srgbClr val="D2DDDA"/>
                    </a:solidFill>
                  </a:tcPr>
                </a:tc>
                <a:tc>
                  <a:txBody>
                    <a:bodyPr/>
                    <a:lstStyle/>
                    <a:p>
                      <a:r>
                        <a:rPr lang="en-US" sz="4000" dirty="0" smtClean="0"/>
                        <a:t>14</a:t>
                      </a:r>
                      <a:endParaRPr lang="en-US" sz="4000" dirty="0"/>
                    </a:p>
                  </a:txBody>
                  <a:tcPr>
                    <a:solidFill>
                      <a:srgbClr val="D2DDDA"/>
                    </a:solidFill>
                  </a:tcPr>
                </a:tc>
                <a:tc>
                  <a:txBody>
                    <a:bodyPr/>
                    <a:lstStyle/>
                    <a:p>
                      <a:r>
                        <a:rPr lang="en-US" sz="4000" dirty="0" smtClean="0"/>
                        <a:t>4</a:t>
                      </a:r>
                      <a:endParaRPr lang="en-US" sz="4000" dirty="0"/>
                    </a:p>
                  </a:txBody>
                  <a:tcPr>
                    <a:solidFill>
                      <a:srgbClr val="D2DDDA"/>
                    </a:solidFill>
                  </a:tcPr>
                </a:tc>
                <a:tc>
                  <a:txBody>
                    <a:bodyPr/>
                    <a:lstStyle/>
                    <a:p>
                      <a:r>
                        <a:rPr lang="en-US" sz="4000" dirty="0" smtClean="0"/>
                        <a:t>.142</a:t>
                      </a:r>
                      <a:endParaRPr lang="en-US" sz="4000" dirty="0"/>
                    </a:p>
                  </a:txBody>
                  <a:tcPr>
                    <a:solidFill>
                      <a:srgbClr val="D2DDDA"/>
                    </a:solidFill>
                  </a:tcPr>
                </a:tc>
              </a:tr>
              <a:tr h="1110176">
                <a:tc>
                  <a:txBody>
                    <a:bodyPr/>
                    <a:lstStyle/>
                    <a:p>
                      <a:r>
                        <a:rPr lang="en-US" sz="4000" dirty="0" smtClean="0"/>
                        <a:t>Info 4</a:t>
                      </a:r>
                      <a:endParaRPr lang="en-US" sz="4000" dirty="0"/>
                    </a:p>
                  </a:txBody>
                  <a:tcPr>
                    <a:solidFill>
                      <a:srgbClr val="EDF1F2"/>
                    </a:solidFill>
                  </a:tcPr>
                </a:tc>
                <a:tc>
                  <a:txBody>
                    <a:bodyPr/>
                    <a:lstStyle/>
                    <a:p>
                      <a:r>
                        <a:rPr lang="en-US" sz="4000" dirty="0" smtClean="0"/>
                        <a:t>154</a:t>
                      </a:r>
                      <a:endParaRPr lang="en-US" sz="4000" dirty="0"/>
                    </a:p>
                  </a:txBody>
                  <a:tcPr>
                    <a:solidFill>
                      <a:srgbClr val="EDF1F2"/>
                    </a:solidFill>
                  </a:tcPr>
                </a:tc>
                <a:tc>
                  <a:txBody>
                    <a:bodyPr/>
                    <a:lstStyle/>
                    <a:p>
                      <a:r>
                        <a:rPr lang="en-US" sz="4000" dirty="0" smtClean="0"/>
                        <a:t>24</a:t>
                      </a:r>
                      <a:endParaRPr lang="en-US" sz="4000" dirty="0"/>
                    </a:p>
                  </a:txBody>
                  <a:tcPr>
                    <a:solidFill>
                      <a:srgbClr val="EDF1F2"/>
                    </a:solidFill>
                  </a:tcPr>
                </a:tc>
                <a:tc>
                  <a:txBody>
                    <a:bodyPr/>
                    <a:lstStyle/>
                    <a:p>
                      <a:r>
                        <a:rPr lang="en-US" sz="4000" dirty="0" smtClean="0"/>
                        <a:t>1.6</a:t>
                      </a:r>
                      <a:endParaRPr lang="en-US" sz="4000" dirty="0"/>
                    </a:p>
                  </a:txBody>
                  <a:tcPr>
                    <a:solidFill>
                      <a:srgbClr val="EDF1F2"/>
                    </a:solidFill>
                  </a:tcPr>
                </a:tc>
              </a:tr>
              <a:tr h="1110176">
                <a:tc>
                  <a:txBody>
                    <a:bodyPr/>
                    <a:lstStyle/>
                    <a:p>
                      <a:r>
                        <a:rPr lang="en-US" sz="4000" dirty="0" smtClean="0"/>
                        <a:t>Info 5</a:t>
                      </a:r>
                      <a:endParaRPr lang="en-US" sz="4000" dirty="0"/>
                    </a:p>
                  </a:txBody>
                  <a:tcPr>
                    <a:solidFill>
                      <a:srgbClr val="D2DDDA"/>
                    </a:solidFill>
                  </a:tcPr>
                </a:tc>
                <a:tc>
                  <a:txBody>
                    <a:bodyPr/>
                    <a:lstStyle/>
                    <a:p>
                      <a:r>
                        <a:rPr lang="en-US" sz="4000" dirty="0" smtClean="0"/>
                        <a:t>475</a:t>
                      </a:r>
                      <a:endParaRPr lang="en-US" sz="4000" dirty="0"/>
                    </a:p>
                  </a:txBody>
                  <a:tcPr>
                    <a:solidFill>
                      <a:srgbClr val="D2DDDA"/>
                    </a:solidFill>
                  </a:tcPr>
                </a:tc>
                <a:tc>
                  <a:txBody>
                    <a:bodyPr/>
                    <a:lstStyle/>
                    <a:p>
                      <a:r>
                        <a:rPr lang="en-US" sz="4000" dirty="0" smtClean="0"/>
                        <a:t>21</a:t>
                      </a:r>
                      <a:endParaRPr lang="en-US" sz="4000" dirty="0"/>
                    </a:p>
                  </a:txBody>
                  <a:tcPr>
                    <a:solidFill>
                      <a:srgbClr val="D2DDDA"/>
                    </a:solidFill>
                  </a:tcPr>
                </a:tc>
                <a:tc>
                  <a:txBody>
                    <a:bodyPr/>
                    <a:lstStyle/>
                    <a:p>
                      <a:r>
                        <a:rPr lang="en-US" sz="4000" dirty="0" smtClean="0"/>
                        <a:t>.84</a:t>
                      </a:r>
                      <a:endParaRPr lang="en-US" sz="4000" dirty="0"/>
                    </a:p>
                  </a:txBody>
                  <a:tcPr>
                    <a:solidFill>
                      <a:srgbClr val="D2DDDA"/>
                    </a:solidFill>
                  </a:tcPr>
                </a:tc>
              </a:tr>
              <a:tr h="1110176">
                <a:tc>
                  <a:txBody>
                    <a:bodyPr/>
                    <a:lstStyle/>
                    <a:p>
                      <a:endParaRPr lang="en-US" sz="4000" dirty="0"/>
                    </a:p>
                  </a:txBody>
                  <a:tcPr>
                    <a:solidFill>
                      <a:srgbClr val="EDF1F2"/>
                    </a:solidFill>
                  </a:tcPr>
                </a:tc>
                <a:tc>
                  <a:txBody>
                    <a:bodyPr/>
                    <a:lstStyle/>
                    <a:p>
                      <a:endParaRPr lang="en-US" sz="4000" dirty="0"/>
                    </a:p>
                  </a:txBody>
                  <a:tcPr>
                    <a:solidFill>
                      <a:srgbClr val="EDF1F2"/>
                    </a:solidFill>
                  </a:tcPr>
                </a:tc>
                <a:tc>
                  <a:txBody>
                    <a:bodyPr/>
                    <a:lstStyle/>
                    <a:p>
                      <a:endParaRPr lang="en-US" sz="4000"/>
                    </a:p>
                  </a:txBody>
                  <a:tcPr>
                    <a:solidFill>
                      <a:srgbClr val="EDF1F2"/>
                    </a:solidFill>
                  </a:tcPr>
                </a:tc>
                <a:tc>
                  <a:txBody>
                    <a:bodyPr/>
                    <a:lstStyle/>
                    <a:p>
                      <a:endParaRPr lang="en-US" sz="4000" dirty="0"/>
                    </a:p>
                  </a:txBody>
                  <a:tcPr>
                    <a:solidFill>
                      <a:srgbClr val="EDF1F2"/>
                    </a:solidFill>
                  </a:tcPr>
                </a:tc>
              </a:tr>
            </a:tbl>
          </a:graphicData>
        </a:graphic>
      </p:graphicFrame>
      <p:graphicFrame>
        <p:nvGraphicFramePr>
          <p:cNvPr id="71" name="Table 70"/>
          <p:cNvGraphicFramePr>
            <a:graphicFrameLocks noGrp="1"/>
          </p:cNvGraphicFramePr>
          <p:nvPr>
            <p:extLst>
              <p:ext uri="{D42A27DB-BD31-4B8C-83A1-F6EECF244321}">
                <p14:modId xmlns:p14="http://schemas.microsoft.com/office/powerpoint/2010/main" val="2860521587"/>
              </p:ext>
            </p:extLst>
          </p:nvPr>
        </p:nvGraphicFramePr>
        <p:xfrm>
          <a:off x="11945352" y="16179599"/>
          <a:ext cx="8229599" cy="7771232"/>
        </p:xfrm>
        <a:graphic>
          <a:graphicData uri="http://schemas.openxmlformats.org/drawingml/2006/table">
            <a:tbl>
              <a:tblPr firstRow="1" bandRow="1">
                <a:tableStyleId>{5C22544A-7EE6-4342-B048-85BDC9FD1C3A}</a:tableStyleId>
              </a:tblPr>
              <a:tblGrid>
                <a:gridCol w="4038271"/>
                <a:gridCol w="4191328"/>
              </a:tblGrid>
              <a:tr h="1110176">
                <a:tc>
                  <a:txBody>
                    <a:bodyPr/>
                    <a:lstStyle/>
                    <a:p>
                      <a:r>
                        <a:rPr lang="en-US" sz="3200" dirty="0" smtClean="0">
                          <a:solidFill>
                            <a:schemeClr val="tx1"/>
                          </a:solidFill>
                        </a:rPr>
                        <a:t>Demographical Characteristics</a:t>
                      </a:r>
                      <a:endParaRPr lang="en-US" sz="3200" dirty="0">
                        <a:solidFill>
                          <a:schemeClr val="tx1"/>
                        </a:solidFill>
                      </a:endParaRPr>
                    </a:p>
                  </a:txBody>
                  <a:tcPr>
                    <a:solidFill>
                      <a:schemeClr val="bg1"/>
                    </a:solidFill>
                  </a:tcPr>
                </a:tc>
                <a:tc>
                  <a:txBody>
                    <a:bodyPr/>
                    <a:lstStyle/>
                    <a:p>
                      <a:pPr algn="r"/>
                      <a:r>
                        <a:rPr lang="en-US" sz="3200" dirty="0" smtClean="0">
                          <a:solidFill>
                            <a:schemeClr val="tx1"/>
                          </a:solidFill>
                        </a:rPr>
                        <a:t>%</a:t>
                      </a:r>
                      <a:endParaRPr lang="en-US" sz="3200" dirty="0">
                        <a:solidFill>
                          <a:schemeClr val="tx1"/>
                        </a:solidFill>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10176">
                <a:tc>
                  <a:txBody>
                    <a:bodyPr/>
                    <a:lstStyle/>
                    <a:p>
                      <a:r>
                        <a:rPr lang="en-US" sz="3200" dirty="0" smtClean="0"/>
                        <a:t>Info 1</a:t>
                      </a:r>
                    </a:p>
                  </a:txBody>
                  <a:tcPr>
                    <a:solidFill>
                      <a:schemeClr val="bg1"/>
                    </a:solidFill>
                  </a:tcPr>
                </a:tc>
                <a:tc>
                  <a:txBody>
                    <a:bodyPr/>
                    <a:lstStyle/>
                    <a:p>
                      <a:pPr algn="r"/>
                      <a:r>
                        <a:rPr lang="en-US" sz="3200" dirty="0" smtClean="0"/>
                        <a:t>.001</a:t>
                      </a:r>
                      <a:endParaRPr lang="en-US" sz="3200" dirty="0"/>
                    </a:p>
                  </a:txBody>
                  <a:tcPr>
                    <a:lnT w="12700" cap="flat" cmpd="sng" algn="ctr">
                      <a:solidFill>
                        <a:schemeClr val="bg1"/>
                      </a:solidFill>
                      <a:prstDash val="solid"/>
                      <a:round/>
                      <a:headEnd type="none" w="med" len="med"/>
                      <a:tailEnd type="none" w="med" len="med"/>
                    </a:lnT>
                    <a:solidFill>
                      <a:schemeClr val="bg1"/>
                    </a:solidFill>
                  </a:tcPr>
                </a:tc>
              </a:tr>
              <a:tr h="1110176">
                <a:tc>
                  <a:txBody>
                    <a:bodyPr/>
                    <a:lstStyle/>
                    <a:p>
                      <a:r>
                        <a:rPr lang="en-US" sz="3200" dirty="0" smtClean="0"/>
                        <a:t>Info 2</a:t>
                      </a:r>
                    </a:p>
                  </a:txBody>
                  <a:tcPr>
                    <a:solidFill>
                      <a:schemeClr val="bg1"/>
                    </a:solidFill>
                  </a:tcPr>
                </a:tc>
                <a:tc>
                  <a:txBody>
                    <a:bodyPr/>
                    <a:lstStyle/>
                    <a:p>
                      <a:pPr algn="r"/>
                      <a:r>
                        <a:rPr lang="en-US" sz="3200" dirty="0" smtClean="0"/>
                        <a:t>.514</a:t>
                      </a:r>
                      <a:endParaRPr lang="en-US" sz="3200" dirty="0"/>
                    </a:p>
                  </a:txBody>
                  <a:tcPr>
                    <a:solidFill>
                      <a:schemeClr val="bg1"/>
                    </a:solidFill>
                  </a:tcPr>
                </a:tc>
              </a:tr>
              <a:tr h="1110176">
                <a:tc>
                  <a:txBody>
                    <a:bodyPr/>
                    <a:lstStyle/>
                    <a:p>
                      <a:r>
                        <a:rPr lang="en-US" sz="3200" dirty="0" smtClean="0"/>
                        <a:t>Info 3</a:t>
                      </a:r>
                      <a:endParaRPr lang="en-US" sz="3200" dirty="0"/>
                    </a:p>
                  </a:txBody>
                  <a:tcPr>
                    <a:solidFill>
                      <a:schemeClr val="bg1"/>
                    </a:solidFill>
                  </a:tcPr>
                </a:tc>
                <a:tc>
                  <a:txBody>
                    <a:bodyPr/>
                    <a:lstStyle/>
                    <a:p>
                      <a:pPr algn="r"/>
                      <a:r>
                        <a:rPr lang="en-US" sz="3200" dirty="0" smtClean="0"/>
                        <a:t>.142</a:t>
                      </a:r>
                      <a:endParaRPr lang="en-US" sz="3200" dirty="0"/>
                    </a:p>
                  </a:txBody>
                  <a:tcPr>
                    <a:solidFill>
                      <a:schemeClr val="bg1"/>
                    </a:solidFill>
                  </a:tcPr>
                </a:tc>
              </a:tr>
              <a:tr h="1110176">
                <a:tc>
                  <a:txBody>
                    <a:bodyPr/>
                    <a:lstStyle/>
                    <a:p>
                      <a:r>
                        <a:rPr lang="en-US" sz="3200" dirty="0" smtClean="0"/>
                        <a:t>Info 4</a:t>
                      </a:r>
                      <a:endParaRPr lang="en-US" sz="3200" dirty="0"/>
                    </a:p>
                  </a:txBody>
                  <a:tcPr>
                    <a:solidFill>
                      <a:schemeClr val="bg1"/>
                    </a:solidFill>
                  </a:tcPr>
                </a:tc>
                <a:tc>
                  <a:txBody>
                    <a:bodyPr/>
                    <a:lstStyle/>
                    <a:p>
                      <a:pPr algn="r"/>
                      <a:r>
                        <a:rPr lang="en-US" sz="3200" dirty="0" smtClean="0"/>
                        <a:t>1.6</a:t>
                      </a:r>
                      <a:endParaRPr lang="en-US" sz="3200" dirty="0"/>
                    </a:p>
                  </a:txBody>
                  <a:tcPr>
                    <a:solidFill>
                      <a:schemeClr val="bg1"/>
                    </a:solidFill>
                  </a:tcPr>
                </a:tc>
              </a:tr>
              <a:tr h="1110176">
                <a:tc>
                  <a:txBody>
                    <a:bodyPr/>
                    <a:lstStyle/>
                    <a:p>
                      <a:r>
                        <a:rPr lang="en-US" sz="3200" dirty="0" smtClean="0"/>
                        <a:t>Info 5</a:t>
                      </a:r>
                      <a:endParaRPr lang="en-US" sz="3200" dirty="0"/>
                    </a:p>
                  </a:txBody>
                  <a:tcPr>
                    <a:solidFill>
                      <a:schemeClr val="bg1"/>
                    </a:solidFill>
                  </a:tcPr>
                </a:tc>
                <a:tc>
                  <a:txBody>
                    <a:bodyPr/>
                    <a:lstStyle/>
                    <a:p>
                      <a:pPr algn="r"/>
                      <a:r>
                        <a:rPr lang="en-US" sz="3200" dirty="0" smtClean="0"/>
                        <a:t>.84</a:t>
                      </a:r>
                      <a:endParaRPr lang="en-US" sz="3200" dirty="0"/>
                    </a:p>
                  </a:txBody>
                  <a:tcPr>
                    <a:solidFill>
                      <a:schemeClr val="bg1"/>
                    </a:solidFill>
                  </a:tcPr>
                </a:tc>
              </a:tr>
              <a:tr h="1110176">
                <a:tc>
                  <a:txBody>
                    <a:bodyPr/>
                    <a:lstStyle/>
                    <a:p>
                      <a:endParaRPr lang="en-US" sz="3200" dirty="0"/>
                    </a:p>
                  </a:txBody>
                  <a:tcPr>
                    <a:solidFill>
                      <a:schemeClr val="bg1"/>
                    </a:solidFill>
                  </a:tcPr>
                </a:tc>
                <a:tc>
                  <a:txBody>
                    <a:bodyPr/>
                    <a:lstStyle/>
                    <a:p>
                      <a:pPr algn="r"/>
                      <a:endParaRPr lang="en-US" sz="3200" dirty="0"/>
                    </a:p>
                  </a:txBody>
                  <a:tcPr>
                    <a:solidFill>
                      <a:schemeClr val="bg1"/>
                    </a:solidFill>
                  </a:tcPr>
                </a:tc>
              </a:tr>
            </a:tbl>
          </a:graphicData>
        </a:graphic>
      </p:graphicFrame>
      <p:sp>
        <p:nvSpPr>
          <p:cNvPr id="72" name="TextBox 71"/>
          <p:cNvSpPr txBox="1"/>
          <p:nvPr/>
        </p:nvSpPr>
        <p:spPr>
          <a:xfrm>
            <a:off x="11385476" y="6244398"/>
            <a:ext cx="9722327" cy="9571851"/>
          </a:xfrm>
          <a:prstGeom prst="rect">
            <a:avLst/>
          </a:prstGeom>
          <a:noFill/>
        </p:spPr>
        <p:txBody>
          <a:bodyPr wrap="square" rtlCol="0">
            <a:spAutoFit/>
          </a:bodyPr>
          <a:lstStyle/>
          <a:p>
            <a:pPr lvl="0"/>
            <a:r>
              <a:rPr lang="en-US" sz="36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4000" dirty="0">
              <a:latin typeface="+mj-lt"/>
              <a:cs typeface="Times New Roman" pitchFamily="18" charset="0"/>
            </a:endParaRPr>
          </a:p>
          <a:p>
            <a:pPr lvl="0"/>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600" dirty="0" smtClean="0">
              <a:latin typeface="+mj-lt"/>
              <a:cs typeface="Times New Roman" pitchFamily="18" charset="0"/>
            </a:endParaRPr>
          </a:p>
          <a:p>
            <a:pPr marL="571500" lvl="0" indent="-571500">
              <a:buFont typeface="Arial" pitchFamily="34" charset="0"/>
              <a:buChar char="•"/>
            </a:pPr>
            <a:r>
              <a:rPr lang="en-US" sz="3600" dirty="0" smtClean="0">
                <a:latin typeface="+mj-lt"/>
                <a:cs typeface="Times New Roman" pitchFamily="18" charset="0"/>
              </a:rPr>
              <a:t>Your Text Goes Here</a:t>
            </a:r>
          </a:p>
          <a:p>
            <a:pPr marL="571500" lvl="0" indent="-571500">
              <a:buFont typeface="Arial" pitchFamily="34" charset="0"/>
              <a:buChar char="•"/>
            </a:pPr>
            <a:r>
              <a:rPr lang="en-US" sz="3600" dirty="0" smtClean="0">
                <a:latin typeface="+mj-lt"/>
                <a:cs typeface="Times New Roman" pitchFamily="18" charset="0"/>
              </a:rPr>
              <a:t>More Text Can Go Here</a:t>
            </a:r>
          </a:p>
          <a:p>
            <a:pPr marL="571500" lvl="0" indent="-571500">
              <a:buFont typeface="Arial" pitchFamily="34" charset="0"/>
              <a:buChar char="•"/>
            </a:pPr>
            <a:r>
              <a:rPr lang="en-US" sz="3600" dirty="0" smtClean="0">
                <a:latin typeface="+mj-lt"/>
                <a:cs typeface="Times New Roman" pitchFamily="18" charset="0"/>
              </a:rPr>
              <a:t>Additional Text Goes Here Too</a:t>
            </a:r>
            <a:endParaRPr lang="en-US" sz="4000" dirty="0">
              <a:latin typeface="+mj-lt"/>
              <a:cs typeface="Times New Roman" pitchFamily="18" charset="0"/>
            </a:endParaRPr>
          </a:p>
        </p:txBody>
      </p:sp>
      <p:sp>
        <p:nvSpPr>
          <p:cNvPr id="73" name="TextBox 72"/>
          <p:cNvSpPr txBox="1"/>
          <p:nvPr/>
        </p:nvSpPr>
        <p:spPr>
          <a:xfrm>
            <a:off x="11385476" y="25130747"/>
            <a:ext cx="9722327" cy="2308324"/>
          </a:xfrm>
          <a:prstGeom prst="rect">
            <a:avLst/>
          </a:prstGeom>
          <a:noFill/>
        </p:spPr>
        <p:txBody>
          <a:bodyPr wrap="square" rtlCol="0">
            <a:spAutoFit/>
          </a:bodyPr>
          <a:lstStyle/>
          <a:p>
            <a:pPr lvl="0"/>
            <a:r>
              <a:rPr lang="en-US" sz="3600" dirty="0" smtClean="0">
                <a:latin typeface="+mj-lt"/>
                <a:cs typeface="Times New Roman" pitchFamily="18" charset="0"/>
              </a:rPr>
              <a:t>Your Text Goes Here. You can change the size, font, and content of this text. We have included some pictures that can be moved, or removed, at your discretion. </a:t>
            </a:r>
            <a:endParaRPr lang="en-US" sz="4000" dirty="0">
              <a:latin typeface="+mj-lt"/>
              <a:cs typeface="Times New Roman" pitchFamily="18" charset="0"/>
            </a:endParaRPr>
          </a:p>
        </p:txBody>
      </p:sp>
      <p:sp>
        <p:nvSpPr>
          <p:cNvPr id="74" name="TextBox 73"/>
          <p:cNvSpPr txBox="1"/>
          <p:nvPr/>
        </p:nvSpPr>
        <p:spPr>
          <a:xfrm>
            <a:off x="22510273" y="21692680"/>
            <a:ext cx="9722327" cy="9017853"/>
          </a:xfrm>
          <a:prstGeom prst="rect">
            <a:avLst/>
          </a:prstGeom>
          <a:noFill/>
        </p:spPr>
        <p:txBody>
          <a:bodyPr wrap="square" rtlCol="0">
            <a:spAutoFit/>
          </a:bodyPr>
          <a:lstStyle/>
          <a:p>
            <a:pPr lvl="0"/>
            <a:r>
              <a:rPr lang="en-US" sz="36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36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4000" dirty="0">
              <a:latin typeface="+mj-lt"/>
              <a:cs typeface="Times New Roman" pitchFamily="18" charset="0"/>
            </a:endParaRPr>
          </a:p>
          <a:p>
            <a:r>
              <a:rPr lang="en-US" sz="3600" dirty="0">
                <a:latin typeface="+mj-lt"/>
                <a:cs typeface="Times New Roman" pitchFamily="18" charset="0"/>
              </a:rPr>
              <a:t>Your Text Goes Here. You can change the size, font, and content of this </a:t>
            </a:r>
            <a:r>
              <a:rPr lang="en-US" sz="3600" dirty="0" smtClean="0">
                <a:latin typeface="+mj-lt"/>
                <a:cs typeface="Times New Roman" pitchFamily="18" charset="0"/>
              </a:rPr>
              <a:t>text. </a:t>
            </a:r>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endParaRPr lang="en-US" sz="4000" b="1" dirty="0" smtClean="0">
              <a:latin typeface="+mj-lt"/>
              <a:cs typeface="Times New Roman" pitchFamily="18" charset="0"/>
            </a:endParaRPr>
          </a:p>
          <a:p>
            <a:endParaRPr lang="en-US" sz="4000" dirty="0">
              <a:latin typeface="+mj-lt"/>
              <a:cs typeface="Times New Roman" pitchFamily="18" charset="0"/>
            </a:endParaRPr>
          </a:p>
        </p:txBody>
      </p:sp>
      <p:sp>
        <p:nvSpPr>
          <p:cNvPr id="75" name="TextBox 74"/>
          <p:cNvSpPr txBox="1"/>
          <p:nvPr/>
        </p:nvSpPr>
        <p:spPr>
          <a:xfrm>
            <a:off x="33711673" y="6234365"/>
            <a:ext cx="9722327" cy="15050274"/>
          </a:xfrm>
          <a:prstGeom prst="rect">
            <a:avLst/>
          </a:prstGeom>
          <a:noFill/>
        </p:spPr>
        <p:txBody>
          <a:bodyPr wrap="square" rtlCol="0">
            <a:spAutoFit/>
          </a:bodyPr>
          <a:lstStyle/>
          <a:p>
            <a:pPr lvl="0"/>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endParaRPr lang="en-US" sz="4000" dirty="0">
              <a:cs typeface="Times New Roman" pitchFamily="18" charset="0"/>
            </a:endParaRPr>
          </a:p>
          <a:p>
            <a:pPr lvl="0"/>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p>
          <a:p>
            <a:pPr lvl="0"/>
            <a:endParaRPr lang="en-US" sz="3600" dirty="0">
              <a:cs typeface="Times New Roman" pitchFamily="18" charset="0"/>
            </a:endParaRPr>
          </a:p>
          <a:p>
            <a:pPr lvl="0"/>
            <a:endParaRPr lang="en-US" sz="3600" dirty="0">
              <a:cs typeface="Times New Roman" pitchFamily="18" charset="0"/>
            </a:endParaRPr>
          </a:p>
          <a:p>
            <a:pPr lvl="0"/>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a:t>
            </a:r>
          </a:p>
          <a:p>
            <a:pPr lvl="0"/>
            <a:r>
              <a:rPr lang="en-US" sz="3600" dirty="0">
                <a:cs typeface="Times New Roman" pitchFamily="18" charset="0"/>
              </a:rPr>
              <a:t>Your Text Goes </a:t>
            </a:r>
            <a:r>
              <a:rPr lang="en-US" sz="3600" dirty="0" err="1">
                <a:cs typeface="Times New Roman" pitchFamily="18" charset="0"/>
              </a:rPr>
              <a:t>Here.</a:t>
            </a:r>
            <a:r>
              <a:rPr lang="en-US" sz="3600" dirty="0">
                <a:cs typeface="Times New Roman" pitchFamily="18" charset="0"/>
              </a:rPr>
              <a:t> You can change the size, font, and content of this text. We have included some pictures that can be moved, or removed, at your discretion. We have also included your university’s logo. Your Text Goes </a:t>
            </a:r>
            <a:r>
              <a:rPr lang="en-US" sz="3600" dirty="0" err="1">
                <a:cs typeface="Times New Roman" pitchFamily="18" charset="0"/>
              </a:rPr>
              <a:t>Here.</a:t>
            </a:r>
            <a:r>
              <a:rPr lang="en-US" sz="3600" dirty="0">
                <a:cs typeface="Times New Roman" pitchFamily="18" charset="0"/>
              </a:rPr>
              <a:t> You can change the size, font, and content of this text. </a:t>
            </a:r>
            <a:endParaRPr lang="en-US" sz="4000" dirty="0">
              <a:latin typeface="+mj-lt"/>
              <a:cs typeface="Times New Roman" pitchFamily="18" charset="0"/>
            </a:endParaRPr>
          </a:p>
        </p:txBody>
      </p:sp>
      <p:sp>
        <p:nvSpPr>
          <p:cNvPr id="76" name="TextBox 75"/>
          <p:cNvSpPr txBox="1"/>
          <p:nvPr/>
        </p:nvSpPr>
        <p:spPr>
          <a:xfrm>
            <a:off x="33566100" y="24601168"/>
            <a:ext cx="9722327" cy="5816977"/>
          </a:xfrm>
          <a:prstGeom prst="rect">
            <a:avLst/>
          </a:prstGeom>
          <a:noFill/>
        </p:spPr>
        <p:txBody>
          <a:bodyPr wrap="square" rtlCol="0">
            <a:spAutoFit/>
          </a:bodyPr>
          <a:lstStyle/>
          <a:p>
            <a:pPr lvl="0"/>
            <a:r>
              <a:rPr lang="en-US" sz="2800" dirty="0" smtClean="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r>
              <a:rPr lang="en-US" sz="2800" dirty="0">
                <a:latin typeface="+mj-lt"/>
                <a:cs typeface="Times New Roman" pitchFamily="18" charset="0"/>
              </a:rPr>
              <a:t>Your Text Goes Here. You can change the size, font, and content of this text. We have included some pictures that can be moved, or removed, at your discretion. We have also included your university’s logo. </a:t>
            </a:r>
            <a:endParaRPr lang="en-US" sz="3200" dirty="0">
              <a:latin typeface="+mj-lt"/>
              <a:cs typeface="Times New Roman" pitchFamily="18" charset="0"/>
            </a:endParaRPr>
          </a:p>
          <a:p>
            <a:r>
              <a:rPr lang="en-US" sz="2800" dirty="0">
                <a:latin typeface="+mj-lt"/>
                <a:cs typeface="Times New Roman" pitchFamily="18" charset="0"/>
              </a:rPr>
              <a:t>Your Text Goes Here. You can change the size, font, and content of this </a:t>
            </a:r>
            <a:r>
              <a:rPr lang="en-US" sz="2800" dirty="0" smtClean="0">
                <a:latin typeface="+mj-lt"/>
                <a:cs typeface="Times New Roman" pitchFamily="18" charset="0"/>
              </a:rPr>
              <a:t>text. </a:t>
            </a:r>
            <a:r>
              <a:rPr lang="en-US" sz="2800" dirty="0">
                <a:cs typeface="Times New Roman" pitchFamily="18" charset="0"/>
              </a:rPr>
              <a:t>Your Text Goes </a:t>
            </a:r>
            <a:r>
              <a:rPr lang="en-US" sz="2800" dirty="0" err="1">
                <a:cs typeface="Times New Roman" pitchFamily="18" charset="0"/>
              </a:rPr>
              <a:t>Here.</a:t>
            </a:r>
            <a:r>
              <a:rPr lang="en-US" sz="2800" dirty="0">
                <a:cs typeface="Times New Roman" pitchFamily="18" charset="0"/>
              </a:rPr>
              <a:t> You can change the size, font, and content of this text. We have included some pictures that can be moved, or removed, at your discretion. We have also included your university’s logo. </a:t>
            </a:r>
            <a:endParaRPr lang="en-US" sz="3200" b="1" dirty="0" smtClean="0">
              <a:latin typeface="+mj-lt"/>
              <a:cs typeface="Times New Roman" pitchFamily="18" charset="0"/>
            </a:endParaRPr>
          </a:p>
          <a:p>
            <a:endParaRPr lang="en-US" sz="3200" dirty="0">
              <a:latin typeface="+mj-lt"/>
              <a:cs typeface="Times New Roman" pitchFamily="18" charset="0"/>
            </a:endParaRPr>
          </a:p>
        </p:txBody>
      </p:sp>
      <p:grpSp>
        <p:nvGrpSpPr>
          <p:cNvPr id="3" name="Group 2"/>
          <p:cNvGrpSpPr/>
          <p:nvPr/>
        </p:nvGrpSpPr>
        <p:grpSpPr>
          <a:xfrm>
            <a:off x="14935200" y="31546800"/>
            <a:ext cx="28651200" cy="1145259"/>
            <a:chOff x="25059774" y="31328662"/>
            <a:chExt cx="18526626" cy="1515797"/>
          </a:xfrm>
        </p:grpSpPr>
        <p:sp>
          <p:nvSpPr>
            <p:cNvPr id="48" name="Rectangle 47"/>
            <p:cNvSpPr/>
            <p:nvPr/>
          </p:nvSpPr>
          <p:spPr>
            <a:xfrm rot="10800000">
              <a:off x="29365074" y="31328662"/>
              <a:ext cx="14221326" cy="1515797"/>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rot="10800000">
              <a:off x="27267568" y="31328662"/>
              <a:ext cx="1945105" cy="1515797"/>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rot="10800000">
              <a:off x="26317074" y="31328662"/>
              <a:ext cx="762000" cy="1515797"/>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p:cNvSpPr/>
            <p:nvPr/>
          </p:nvSpPr>
          <p:spPr>
            <a:xfrm rot="10800000">
              <a:off x="25555074" y="31328662"/>
              <a:ext cx="533400" cy="1515797"/>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rot="10800000">
              <a:off x="25059774" y="31328662"/>
              <a:ext cx="266700" cy="1515797"/>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7" name="TextBox 76"/>
          <p:cNvSpPr txBox="1"/>
          <p:nvPr/>
        </p:nvSpPr>
        <p:spPr>
          <a:xfrm>
            <a:off x="22136126" y="31796264"/>
            <a:ext cx="20840674" cy="646331"/>
          </a:xfrm>
          <a:prstGeom prst="rect">
            <a:avLst/>
          </a:prstGeom>
          <a:noFill/>
        </p:spPr>
        <p:txBody>
          <a:bodyPr wrap="square" rtlCol="0">
            <a:spAutoFit/>
          </a:bodyPr>
          <a:lstStyle/>
          <a:p>
            <a:pPr lvl="0" algn="ctr"/>
            <a:r>
              <a:rPr lang="en-US" sz="3600" dirty="0" smtClean="0">
                <a:solidFill>
                  <a:schemeClr val="bg1"/>
                </a:solidFill>
                <a:latin typeface="+mj-lt"/>
                <a:cs typeface="Times New Roman" pitchFamily="18" charset="0"/>
              </a:rPr>
              <a:t>Acknowledgements or Contact Info can go here.</a:t>
            </a:r>
            <a:endParaRPr lang="en-US" sz="4000" dirty="0">
              <a:solidFill>
                <a:schemeClr val="bg1"/>
              </a:solidFill>
              <a:latin typeface="+mj-lt"/>
              <a:cs typeface="Times New Roman" pitchFamily="18" charset="0"/>
            </a:endParaRPr>
          </a:p>
        </p:txBody>
      </p:sp>
      <p:pic>
        <p:nvPicPr>
          <p:cNvPr id="92" name="Picture 9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3874" y="650621"/>
            <a:ext cx="13177539" cy="3190184"/>
          </a:xfrm>
          <a:prstGeom prst="rect">
            <a:avLst/>
          </a:prstGeom>
        </p:spPr>
      </p:pic>
      <p:sp>
        <p:nvSpPr>
          <p:cNvPr id="80" name="Text Box 29"/>
          <p:cNvSpPr txBox="1">
            <a:spLocks noChangeArrowheads="1"/>
          </p:cNvSpPr>
          <p:nvPr/>
        </p:nvSpPr>
        <p:spPr bwMode="auto">
          <a:xfrm>
            <a:off x="9723438" y="9912350"/>
            <a:ext cx="24460200" cy="10823575"/>
          </a:xfrm>
          <a:prstGeom prst="rect">
            <a:avLst/>
          </a:prstGeom>
          <a:solidFill>
            <a:schemeClr val="tx1">
              <a:lumMod val="75000"/>
              <a:lumOff val="25000"/>
            </a:schemeClr>
          </a:solidFill>
          <a:ln w="9525">
            <a:solidFill>
              <a:schemeClr val="tx1"/>
            </a:solidFill>
            <a:miter lim="800000"/>
            <a:headEnd/>
            <a:tailEnd/>
          </a:ln>
          <a:effectLst/>
        </p:spPr>
        <p:txBody>
          <a:bodyPr lIns="228600" tIns="228600" rIns="228600" bIns="228600">
            <a:spAutoFit/>
          </a:bodyPr>
          <a:lstStyle/>
          <a:p>
            <a:pPr defTabSz="3762375"/>
            <a:r>
              <a:rPr lang="en-US" altLang="ja-JP" sz="4600" dirty="0">
                <a:solidFill>
                  <a:srgbClr val="E6E6E6"/>
                </a:solidFill>
                <a:ea typeface="MS PGothic" pitchFamily="34" charset="-128"/>
              </a:rPr>
              <a:t>This template complements of MakeSigns.com</a:t>
            </a:r>
          </a:p>
          <a:p>
            <a:pPr defTabSz="3762375"/>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If you opened this file directly from a web browser, you’ll want to save it to your computer before adding your poster information.</a:t>
            </a:r>
            <a:br>
              <a:rPr lang="en-US" altLang="ja-JP" sz="4600" dirty="0">
                <a:solidFill>
                  <a:srgbClr val="E6E6E6"/>
                </a:solidFill>
                <a:ea typeface="MS PGothic" pitchFamily="34" charset="-128"/>
              </a:rPr>
            </a:br>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This template has a page size of </a:t>
            </a:r>
            <a:r>
              <a:rPr lang="en-US" altLang="ja-JP" sz="4600" b="1" dirty="0">
                <a:solidFill>
                  <a:srgbClr val="E6E6E6"/>
                </a:solidFill>
                <a:ea typeface="MS PGothic" pitchFamily="34" charset="-128"/>
              </a:rPr>
              <a:t>36”x 48”</a:t>
            </a:r>
            <a:r>
              <a:rPr lang="en-US" altLang="ja-JP" sz="4600" dirty="0">
                <a:solidFill>
                  <a:srgbClr val="E6E6E6"/>
                </a:solidFill>
                <a:ea typeface="MS PGothic" pitchFamily="34" charset="-128"/>
              </a:rPr>
              <a:t>. When uploaded at MakeSigns.com, this template can be used to order posters in the following sizes: </a:t>
            </a:r>
            <a:r>
              <a:rPr lang="en-US" altLang="ja-JP" sz="4600" b="1" dirty="0">
                <a:solidFill>
                  <a:srgbClr val="E6E6E6"/>
                </a:solidFill>
                <a:ea typeface="MS PGothic" pitchFamily="34" charset="-128"/>
              </a:rPr>
              <a:t>36”x 48”</a:t>
            </a:r>
            <a:r>
              <a:rPr lang="en-US" altLang="ja-JP" sz="4600" dirty="0">
                <a:solidFill>
                  <a:srgbClr val="E6E6E6"/>
                </a:solidFill>
                <a:ea typeface="MS PGothic" pitchFamily="34" charset="-128"/>
              </a:rPr>
              <a:t>, </a:t>
            </a:r>
            <a:r>
              <a:rPr lang="en-US" altLang="ja-JP" sz="4600" b="1" dirty="0">
                <a:solidFill>
                  <a:srgbClr val="E6E6E6"/>
                </a:solidFill>
                <a:ea typeface="MS PGothic" pitchFamily="34" charset="-128"/>
              </a:rPr>
              <a:t>42”x 56”, 31.5”x 42”, and 27”x 36”.</a:t>
            </a:r>
            <a:br>
              <a:rPr lang="en-US" altLang="ja-JP" sz="4600" b="1" dirty="0">
                <a:solidFill>
                  <a:srgbClr val="E6E6E6"/>
                </a:solidFill>
                <a:ea typeface="MS PGothic" pitchFamily="34" charset="-128"/>
              </a:rPr>
            </a:br>
            <a:endParaRPr lang="en-US" altLang="ja-JP" sz="4600" dirty="0">
              <a:solidFill>
                <a:srgbClr val="E6E6E6"/>
              </a:solidFill>
              <a:ea typeface="MS PGothic" pitchFamily="34" charset="-128"/>
            </a:endParaRPr>
          </a:p>
          <a:p>
            <a:pPr defTabSz="3762375"/>
            <a:r>
              <a:rPr lang="en-US" altLang="ja-JP" sz="4600" dirty="0">
                <a:solidFill>
                  <a:srgbClr val="E6E6E6"/>
                </a:solidFill>
                <a:ea typeface="MS PGothic" pitchFamily="34" charset="-128"/>
              </a:rPr>
              <a:t>We recommend that you avoid changing the page size of the template. Please keep in mind, if you do change the page size it will alter the available print sizes listed above.</a:t>
            </a:r>
          </a:p>
          <a:p>
            <a:pPr defTabSz="3762375"/>
            <a:r>
              <a:rPr lang="en-US" altLang="ja-JP" sz="4600" dirty="0">
                <a:solidFill>
                  <a:srgbClr val="E6E6E6"/>
                </a:solidFill>
                <a:ea typeface="MS PGothic" pitchFamily="34" charset="-128"/>
              </a:rPr>
              <a:t>Any changes to the template size should be done before entering your information.</a:t>
            </a:r>
          </a:p>
          <a:p>
            <a:pPr defTabSz="3762375"/>
            <a:r>
              <a:rPr lang="en-US" altLang="ja-JP" sz="4600" dirty="0">
                <a:solidFill>
                  <a:srgbClr val="E6E6E6"/>
                </a:solidFill>
                <a:ea typeface="MS PGothic" pitchFamily="34" charset="-128"/>
              </a:rPr>
              <a:t>If you have any questions about creating a scientific poster, visit MakeSigns.com or email us at support@graphicsland.com</a:t>
            </a:r>
          </a:p>
          <a:p>
            <a:pPr algn="r" defTabSz="3762375"/>
            <a:r>
              <a:rPr lang="en-US" altLang="ja-JP" sz="3500" dirty="0">
                <a:solidFill>
                  <a:srgbClr val="E6E6E6"/>
                </a:solidFill>
                <a:ea typeface="MS PGothic" pitchFamily="34" charset="-128"/>
              </a:rPr>
              <a:t>©2010 </a:t>
            </a:r>
            <a:r>
              <a:rPr lang="en-US" altLang="ja-JP" sz="3500" dirty="0" err="1">
                <a:solidFill>
                  <a:srgbClr val="E6E6E6"/>
                </a:solidFill>
                <a:ea typeface="MS PGothic" pitchFamily="34" charset="-128"/>
              </a:rPr>
              <a:t>Graphicsland</a:t>
            </a:r>
            <a:endParaRPr lang="en-US" sz="3500" dirty="0">
              <a:solidFill>
                <a:srgbClr val="E6E6E6"/>
              </a:solidFill>
              <a:ea typeface="MS PGothic" pitchFamily="34" charset="-128"/>
            </a:endParaRPr>
          </a:p>
        </p:txBody>
      </p:sp>
    </p:spTree>
    <p:extLst>
      <p:ext uri="{BB962C8B-B14F-4D97-AF65-F5344CB8AC3E}">
        <p14:creationId xmlns:p14="http://schemas.microsoft.com/office/powerpoint/2010/main" val="3433154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1212</Words>
  <Application>Microsoft Office PowerPoint</Application>
  <PresentationFormat>Custom</PresentationFormat>
  <Paragraphs>77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dc:creator>
  <cp:lastModifiedBy>Andrew</cp:lastModifiedBy>
  <cp:revision>31</cp:revision>
  <dcterms:created xsi:type="dcterms:W3CDTF">2012-07-09T21:51:14Z</dcterms:created>
  <dcterms:modified xsi:type="dcterms:W3CDTF">2012-07-17T18:04:06Z</dcterms:modified>
</cp:coreProperties>
</file>