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219456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2670" y="-588"/>
      </p:cViewPr>
      <p:guideLst>
        <p:guide orient="horz" pos="6912"/>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77825536"/>
        <c:axId val="311321728"/>
        <c:axId val="0"/>
      </c:bar3DChart>
      <c:catAx>
        <c:axId val="377825536"/>
        <c:scaling>
          <c:orientation val="minMax"/>
        </c:scaling>
        <c:delete val="0"/>
        <c:axPos val="b"/>
        <c:majorTickMark val="out"/>
        <c:minorTickMark val="none"/>
        <c:tickLblPos val="nextTo"/>
        <c:crossAx val="311321728"/>
        <c:crosses val="autoZero"/>
        <c:auto val="1"/>
        <c:lblAlgn val="ctr"/>
        <c:lblOffset val="100"/>
        <c:noMultiLvlLbl val="0"/>
      </c:catAx>
      <c:valAx>
        <c:axId val="311321728"/>
        <c:scaling>
          <c:orientation val="minMax"/>
        </c:scaling>
        <c:delete val="0"/>
        <c:axPos val="l"/>
        <c:majorGridlines/>
        <c:numFmt formatCode="General" sourceLinked="1"/>
        <c:majorTickMark val="out"/>
        <c:minorTickMark val="none"/>
        <c:tickLblPos val="nextTo"/>
        <c:crossAx val="37782553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1370112"/>
        <c:axId val="311372032"/>
      </c:lineChart>
      <c:catAx>
        <c:axId val="311370112"/>
        <c:scaling>
          <c:orientation val="minMax"/>
        </c:scaling>
        <c:delete val="0"/>
        <c:axPos val="b"/>
        <c:majorTickMark val="out"/>
        <c:minorTickMark val="none"/>
        <c:tickLblPos val="nextTo"/>
        <c:crossAx val="311372032"/>
        <c:crosses val="autoZero"/>
        <c:auto val="1"/>
        <c:lblAlgn val="ctr"/>
        <c:lblOffset val="100"/>
        <c:noMultiLvlLbl val="0"/>
      </c:catAx>
      <c:valAx>
        <c:axId val="311372032"/>
        <c:scaling>
          <c:orientation val="minMax"/>
        </c:scaling>
        <c:delete val="0"/>
        <c:axPos val="l"/>
        <c:majorGridlines/>
        <c:numFmt formatCode="General" sourceLinked="1"/>
        <c:majorTickMark val="out"/>
        <c:minorTickMark val="none"/>
        <c:tickLblPos val="nextTo"/>
        <c:crossAx val="31137011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1571200"/>
        <c:axId val="311572736"/>
        <c:axId val="0"/>
      </c:bar3DChart>
      <c:catAx>
        <c:axId val="311571200"/>
        <c:scaling>
          <c:orientation val="minMax"/>
        </c:scaling>
        <c:delete val="0"/>
        <c:axPos val="b"/>
        <c:majorTickMark val="out"/>
        <c:minorTickMark val="none"/>
        <c:tickLblPos val="nextTo"/>
        <c:crossAx val="311572736"/>
        <c:crosses val="autoZero"/>
        <c:auto val="1"/>
        <c:lblAlgn val="ctr"/>
        <c:lblOffset val="100"/>
        <c:noMultiLvlLbl val="0"/>
      </c:catAx>
      <c:valAx>
        <c:axId val="311572736"/>
        <c:scaling>
          <c:orientation val="minMax"/>
        </c:scaling>
        <c:delete val="0"/>
        <c:axPos val="l"/>
        <c:majorGridlines/>
        <c:numFmt formatCode="General" sourceLinked="1"/>
        <c:majorTickMark val="out"/>
        <c:minorTickMark val="none"/>
        <c:tickLblPos val="nextTo"/>
        <c:crossAx val="31157120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6817361"/>
            <a:ext cx="186537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2435840"/>
            <a:ext cx="1536192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4216400"/>
            <a:ext cx="118491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4216400"/>
            <a:ext cx="3518916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4102081"/>
            <a:ext cx="1865376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9301484"/>
            <a:ext cx="1865376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24577041"/>
            <a:ext cx="2351912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1" y="24577041"/>
            <a:ext cx="23519131"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878841"/>
            <a:ext cx="197510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4912362"/>
            <a:ext cx="9696451"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6959601"/>
            <a:ext cx="9696451"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4912362"/>
            <a:ext cx="970026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6959601"/>
            <a:ext cx="970026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873760"/>
            <a:ext cx="7219951"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873763"/>
            <a:ext cx="122682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4592322"/>
            <a:ext cx="7219951"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5361921"/>
            <a:ext cx="1316736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1960880"/>
            <a:ext cx="1316736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17175482"/>
            <a:ext cx="1316736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878841"/>
            <a:ext cx="1975104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5120643"/>
            <a:ext cx="1975104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20340321"/>
            <a:ext cx="512064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7498080" y="20340321"/>
            <a:ext cx="694944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20340321"/>
            <a:ext cx="512064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a:xfrm>
            <a:off x="0" y="0"/>
            <a:ext cx="21945599" cy="22174200"/>
          </a:xfrm>
          <a:prstGeom prst="rect">
            <a:avLst/>
          </a:prstGeom>
          <a:gradFill flip="none" rotWithShape="1">
            <a:gsLst>
              <a:gs pos="100000">
                <a:srgbClr val="00477F">
                  <a:lumMod val="100000"/>
                </a:srgbClr>
              </a:gs>
              <a:gs pos="29000">
                <a:schemeClr val="bg1"/>
              </a:gs>
              <a:gs pos="5000">
                <a:srgbClr val="00477F"/>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1" name="Rectangle 70"/>
          <p:cNvSpPr/>
          <p:nvPr/>
        </p:nvSpPr>
        <p:spPr>
          <a:xfrm>
            <a:off x="0" y="0"/>
            <a:ext cx="21945599" cy="3098800"/>
          </a:xfrm>
          <a:prstGeom prst="rect">
            <a:avLst/>
          </a:prstGeom>
          <a:gradFill flip="none" rotWithShape="1">
            <a:gsLst>
              <a:gs pos="0">
                <a:srgbClr val="BEBEBE"/>
              </a:gs>
              <a:gs pos="31000">
                <a:schemeClr val="bg1"/>
              </a:gs>
            </a:gsLst>
            <a:lin ang="16200000" scaled="1"/>
            <a:tileRect/>
          </a:gradFill>
          <a:ln>
            <a:noFill/>
          </a:ln>
          <a:effectLst>
            <a:outerShdw blurRad="3175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2" name="Rectangle 71"/>
          <p:cNvSpPr/>
          <p:nvPr/>
        </p:nvSpPr>
        <p:spPr>
          <a:xfrm>
            <a:off x="0" y="2794000"/>
            <a:ext cx="5588000" cy="1524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3" name="Rectangle 72"/>
          <p:cNvSpPr/>
          <p:nvPr/>
        </p:nvSpPr>
        <p:spPr>
          <a:xfrm>
            <a:off x="5452533" y="2794000"/>
            <a:ext cx="5588000" cy="1524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4" name="Rectangle 73"/>
          <p:cNvSpPr/>
          <p:nvPr/>
        </p:nvSpPr>
        <p:spPr>
          <a:xfrm>
            <a:off x="10905066" y="2794000"/>
            <a:ext cx="5588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5" name="Rectangle 74"/>
          <p:cNvSpPr/>
          <p:nvPr/>
        </p:nvSpPr>
        <p:spPr>
          <a:xfrm>
            <a:off x="16357600" y="2794000"/>
            <a:ext cx="5588000" cy="1524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pic>
        <p:nvPicPr>
          <p:cNvPr id="76" name="Picture 7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22800" y="1036553"/>
            <a:ext cx="4622800" cy="1712337"/>
          </a:xfrm>
          <a:prstGeom prst="rect">
            <a:avLst/>
          </a:prstGeom>
        </p:spPr>
      </p:pic>
      <p:sp>
        <p:nvSpPr>
          <p:cNvPr id="77" name="Rectangle 76"/>
          <p:cNvSpPr/>
          <p:nvPr/>
        </p:nvSpPr>
        <p:spPr>
          <a:xfrm>
            <a:off x="325120" y="3301999"/>
            <a:ext cx="5080000" cy="18642533"/>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8" name="Rectangle 77"/>
          <p:cNvSpPr/>
          <p:nvPr/>
        </p:nvSpPr>
        <p:spPr>
          <a:xfrm>
            <a:off x="5730240" y="3301999"/>
            <a:ext cx="5080000" cy="18642533"/>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79" name="Rectangle 78"/>
          <p:cNvSpPr/>
          <p:nvPr/>
        </p:nvSpPr>
        <p:spPr>
          <a:xfrm>
            <a:off x="11135360" y="3301999"/>
            <a:ext cx="5080000" cy="18642533"/>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80" name="Rectangle 79"/>
          <p:cNvSpPr/>
          <p:nvPr/>
        </p:nvSpPr>
        <p:spPr>
          <a:xfrm>
            <a:off x="16540480" y="3301999"/>
            <a:ext cx="5080000" cy="18642533"/>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81" name="TextBox 80"/>
          <p:cNvSpPr txBox="1"/>
          <p:nvPr/>
        </p:nvSpPr>
        <p:spPr>
          <a:xfrm>
            <a:off x="457200" y="3865126"/>
            <a:ext cx="4826001" cy="10341293"/>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p:txBody>
      </p:sp>
      <p:sp>
        <p:nvSpPr>
          <p:cNvPr id="82" name="TextBox 81"/>
          <p:cNvSpPr txBox="1"/>
          <p:nvPr/>
        </p:nvSpPr>
        <p:spPr>
          <a:xfrm>
            <a:off x="457200" y="14516191"/>
            <a:ext cx="4826001" cy="7017306"/>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83" name="TextBox 82"/>
          <p:cNvSpPr txBox="1"/>
          <p:nvPr/>
        </p:nvSpPr>
        <p:spPr>
          <a:xfrm>
            <a:off x="5841999" y="3865126"/>
            <a:ext cx="4826001" cy="1477328"/>
          </a:xfrm>
          <a:prstGeom prst="rect">
            <a:avLst/>
          </a:prstGeom>
          <a:noFill/>
        </p:spPr>
        <p:txBody>
          <a:bodyPr wrap="square" rtlCol="0">
            <a:spAutoFit/>
          </a:bodyPr>
          <a:lstStyle/>
          <a:p>
            <a:r>
              <a:rPr lang="en-US" sz="1800" dirty="0" smtClean="0">
                <a:cs typeface="Arial" pitchFamily="34" charset="0"/>
              </a:rPr>
              <a:t>would go here. List your information on these lines. Your text would go here. List your information on these lines. Your text would go here. List your information on these lines. </a:t>
            </a:r>
          </a:p>
          <a:p>
            <a:endParaRPr lang="en-US" sz="1800" dirty="0" smtClean="0">
              <a:cs typeface="Arial" pitchFamily="34" charset="0"/>
            </a:endParaRPr>
          </a:p>
        </p:txBody>
      </p:sp>
      <p:sp>
        <p:nvSpPr>
          <p:cNvPr id="84" name="TextBox 83"/>
          <p:cNvSpPr txBox="1"/>
          <p:nvPr/>
        </p:nvSpPr>
        <p:spPr>
          <a:xfrm>
            <a:off x="5841999" y="11473869"/>
            <a:ext cx="4826001" cy="10064294"/>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cs typeface="Arial" pitchFamily="34" charset="0"/>
              </a:rPr>
              <a:t>Your text would go here. List your information on these lines. </a:t>
            </a:r>
          </a:p>
          <a:p>
            <a:pPr marL="457200" indent="-457200">
              <a:buFont typeface="Arial" pitchFamily="34" charset="0"/>
              <a:buChar char="•"/>
            </a:pPr>
            <a:r>
              <a:rPr lang="en-US" sz="1800" dirty="0" smtClean="0">
                <a:cs typeface="Arial" pitchFamily="34" charset="0"/>
              </a:rPr>
              <a:t>Your text would go here. </a:t>
            </a:r>
          </a:p>
          <a:p>
            <a:pPr marL="457200" indent="-457200">
              <a:buFont typeface="Arial" pitchFamily="34" charset="0"/>
              <a:buChar char="•"/>
            </a:pPr>
            <a:r>
              <a:rPr lang="en-US" sz="1800" dirty="0" smtClean="0">
                <a:cs typeface="Arial" pitchFamily="34" charset="0"/>
              </a:rPr>
              <a:t>List your information on these lines. </a:t>
            </a:r>
          </a:p>
          <a:p>
            <a:r>
              <a:rPr lang="en-US" sz="1800" dirty="0" smtClean="0">
                <a:cs typeface="Arial" pitchFamily="34" charset="0"/>
              </a:rPr>
              <a:t> </a:t>
            </a:r>
          </a:p>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these </a:t>
            </a:r>
            <a:r>
              <a:rPr lang="en-US" sz="1800" dirty="0" err="1" smtClean="0">
                <a:cs typeface="Arial" pitchFamily="34" charset="0"/>
              </a:rPr>
              <a:t>lines.Your</a:t>
            </a:r>
            <a:r>
              <a:rPr lang="en-US" sz="1800" dirty="0" smtClean="0">
                <a:cs typeface="Arial" pitchFamily="34" charset="0"/>
              </a:rPr>
              <a:t> </a:t>
            </a:r>
            <a:r>
              <a:rPr lang="en-US" sz="18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endParaRPr lang="en-US" sz="1800" dirty="0" smtClean="0">
              <a:cs typeface="Arial" pitchFamily="34" charset="0"/>
            </a:endParaRP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a:t>
            </a:r>
            <a:r>
              <a:rPr lang="en-US" sz="1800" dirty="0" smtClean="0">
                <a:cs typeface="Arial" pitchFamily="34" charset="0"/>
              </a:rPr>
              <a:t>.</a:t>
            </a:r>
          </a:p>
          <a:p>
            <a:endParaRPr lang="en-US" sz="1800" dirty="0">
              <a:cs typeface="Arial" pitchFamily="34" charset="0"/>
            </a:endParaRPr>
          </a:p>
          <a:p>
            <a:r>
              <a:rPr lang="en-US" sz="1800" dirty="0" smtClean="0">
                <a:cs typeface="Arial" pitchFamily="34" charset="0"/>
              </a:rPr>
              <a:t> </a:t>
            </a:r>
            <a:r>
              <a:rPr lang="en-US" sz="1800" dirty="0">
                <a:cs typeface="Arial" pitchFamily="34" charset="0"/>
              </a:rPr>
              <a:t>Your text would go here. List your information on these lines. Your text would go here. List your information on these lines. </a:t>
            </a:r>
          </a:p>
          <a:p>
            <a:endParaRPr lang="en-US" sz="1800" dirty="0" smtClean="0">
              <a:cs typeface="Arial" pitchFamily="34" charset="0"/>
            </a:endParaRPr>
          </a:p>
          <a:p>
            <a:pPr marL="457200" indent="-457200">
              <a:buFont typeface="Arial" pitchFamily="34" charset="0"/>
              <a:buChar char="•"/>
            </a:pPr>
            <a:endParaRPr lang="en-US" sz="1800" dirty="0" smtClean="0">
              <a:cs typeface="Arial" pitchFamily="34" charset="0"/>
            </a:endParaRPr>
          </a:p>
        </p:txBody>
      </p:sp>
      <p:sp>
        <p:nvSpPr>
          <p:cNvPr id="85" name="TextBox 84"/>
          <p:cNvSpPr txBox="1"/>
          <p:nvPr/>
        </p:nvSpPr>
        <p:spPr>
          <a:xfrm>
            <a:off x="11277599" y="3865126"/>
            <a:ext cx="4826001" cy="923330"/>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a:t>
            </a:r>
          </a:p>
        </p:txBody>
      </p:sp>
      <p:sp>
        <p:nvSpPr>
          <p:cNvPr id="86" name="TextBox 85"/>
          <p:cNvSpPr txBox="1"/>
          <p:nvPr/>
        </p:nvSpPr>
        <p:spPr>
          <a:xfrm>
            <a:off x="16662399" y="9596030"/>
            <a:ext cx="4826001" cy="3139321"/>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7" name="TextBox 86"/>
          <p:cNvSpPr txBox="1"/>
          <p:nvPr/>
        </p:nvSpPr>
        <p:spPr>
          <a:xfrm>
            <a:off x="16662399" y="13523571"/>
            <a:ext cx="4826001" cy="3416320"/>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cs typeface="Arial" pitchFamily="34" charset="0"/>
              </a:rPr>
              <a:t>Your text would go here. List your information on these lines. </a:t>
            </a:r>
          </a:p>
          <a:p>
            <a:pPr marL="457200" indent="-457200">
              <a:buFont typeface="Arial" pitchFamily="34" charset="0"/>
              <a:buChar char="•"/>
            </a:pPr>
            <a:r>
              <a:rPr lang="en-US" sz="1800" dirty="0" smtClean="0">
                <a:cs typeface="Arial" pitchFamily="34" charset="0"/>
              </a:rPr>
              <a:t>Your text would go here. </a:t>
            </a:r>
          </a:p>
          <a:p>
            <a:pPr marL="457200" indent="-457200">
              <a:buFont typeface="Arial" pitchFamily="34" charset="0"/>
              <a:buChar char="•"/>
            </a:pPr>
            <a:r>
              <a:rPr lang="en-US" sz="1800" dirty="0" smtClean="0">
                <a:cs typeface="Arial" pitchFamily="34" charset="0"/>
              </a:rPr>
              <a:t>List your information on these lines. </a:t>
            </a:r>
          </a:p>
        </p:txBody>
      </p:sp>
      <p:sp>
        <p:nvSpPr>
          <p:cNvPr id="88" name="TextBox 87"/>
          <p:cNvSpPr txBox="1"/>
          <p:nvPr/>
        </p:nvSpPr>
        <p:spPr>
          <a:xfrm>
            <a:off x="16662399" y="17971598"/>
            <a:ext cx="4826001" cy="3539430"/>
          </a:xfrm>
          <a:prstGeom prst="rect">
            <a:avLst/>
          </a:prstGeom>
          <a:noFill/>
        </p:spPr>
        <p:txBody>
          <a:bodyPr wrap="square" rtlCol="0">
            <a:spAutoFit/>
          </a:bodyPr>
          <a:lstStyle/>
          <a:p>
            <a:pPr marL="457200" indent="-457200">
              <a:buFont typeface="+mj-lt"/>
              <a:buAutoNum type="arabicPeriod"/>
            </a:pPr>
            <a:r>
              <a:rPr lang="en-US" sz="1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4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400" dirty="0" smtClean="0">
              <a:cs typeface="Arial" pitchFamily="34" charset="0"/>
            </a:endParaRPr>
          </a:p>
          <a:p>
            <a:pPr marL="457200" indent="-457200">
              <a:buFont typeface="+mj-lt"/>
              <a:buAutoNum type="arabicPeriod"/>
            </a:pPr>
            <a:endParaRPr lang="en-US" sz="1400" dirty="0" smtClean="0">
              <a:cs typeface="Arial" pitchFamily="34" charset="0"/>
            </a:endParaRPr>
          </a:p>
        </p:txBody>
      </p:sp>
      <p:graphicFrame>
        <p:nvGraphicFramePr>
          <p:cNvPr id="89" name="Chart 88"/>
          <p:cNvGraphicFramePr/>
          <p:nvPr>
            <p:extLst>
              <p:ext uri="{D42A27DB-BD31-4B8C-83A1-F6EECF244321}">
                <p14:modId xmlns:p14="http://schemas.microsoft.com/office/powerpoint/2010/main" val="287502634"/>
              </p:ext>
            </p:extLst>
          </p:nvPr>
        </p:nvGraphicFramePr>
        <p:xfrm>
          <a:off x="11167944" y="4654783"/>
          <a:ext cx="4825781" cy="3226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0" name="Chart 89"/>
          <p:cNvGraphicFramePr/>
          <p:nvPr>
            <p:extLst>
              <p:ext uri="{D42A27DB-BD31-4B8C-83A1-F6EECF244321}">
                <p14:modId xmlns:p14="http://schemas.microsoft.com/office/powerpoint/2010/main" val="3734424882"/>
              </p:ext>
            </p:extLst>
          </p:nvPr>
        </p:nvGraphicFramePr>
        <p:xfrm>
          <a:off x="11167944" y="17870761"/>
          <a:ext cx="4825781" cy="2989776"/>
        </p:xfrm>
        <a:graphic>
          <a:graphicData uri="http://schemas.openxmlformats.org/drawingml/2006/chart">
            <c:chart xmlns:c="http://schemas.openxmlformats.org/drawingml/2006/chart" xmlns:r="http://schemas.openxmlformats.org/officeDocument/2006/relationships" r:id="rId4"/>
          </a:graphicData>
        </a:graphic>
      </p:graphicFrame>
      <p:sp>
        <p:nvSpPr>
          <p:cNvPr id="91" name="TextBox 90"/>
          <p:cNvSpPr txBox="1"/>
          <p:nvPr/>
        </p:nvSpPr>
        <p:spPr>
          <a:xfrm>
            <a:off x="11226800" y="7924800"/>
            <a:ext cx="4826001" cy="830997"/>
          </a:xfrm>
          <a:prstGeom prst="rect">
            <a:avLst/>
          </a:prstGeom>
          <a:noFill/>
        </p:spPr>
        <p:txBody>
          <a:bodyPr wrap="square" rtlCol="0">
            <a:spAutoFit/>
          </a:bodyPr>
          <a:lstStyle/>
          <a:p>
            <a:pPr algn="ctr"/>
            <a:r>
              <a:rPr lang="en-US" sz="16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92" name="TextBox 91"/>
          <p:cNvSpPr txBox="1"/>
          <p:nvPr/>
        </p:nvSpPr>
        <p:spPr>
          <a:xfrm>
            <a:off x="11277599" y="9046559"/>
            <a:ext cx="4826001" cy="4524315"/>
          </a:xfrm>
          <a:prstGeom prst="rect">
            <a:avLst/>
          </a:prstGeom>
          <a:noFill/>
        </p:spPr>
        <p:txBody>
          <a:bodyPr wrap="square" rtlCol="0">
            <a:spAutoFit/>
          </a:bodyPr>
          <a:lstStyle/>
          <a:p>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1800" dirty="0" smtClean="0">
                <a:cs typeface="Arial" pitchFamily="34" charset="0"/>
              </a:rPr>
              <a:t>Your text would go here. List your information on these lines. </a:t>
            </a:r>
          </a:p>
          <a:p>
            <a:pPr marL="457200" indent="-457200">
              <a:buFont typeface="Arial" pitchFamily="34" charset="0"/>
              <a:buChar char="•"/>
            </a:pPr>
            <a:r>
              <a:rPr lang="en-US" sz="1800" dirty="0" smtClean="0">
                <a:cs typeface="Arial" pitchFamily="34" charset="0"/>
              </a:rPr>
              <a:t>Your text would go here. </a:t>
            </a:r>
          </a:p>
          <a:p>
            <a:pPr marL="457200" indent="-457200">
              <a:buFont typeface="Arial" pitchFamily="34" charset="0"/>
              <a:buChar char="•"/>
            </a:pPr>
            <a:r>
              <a:rPr lang="en-US" sz="1800" dirty="0" smtClean="0">
                <a:cs typeface="Arial" pitchFamily="34" charset="0"/>
              </a:rPr>
              <a:t>List your information on these lines. </a:t>
            </a:r>
          </a:p>
          <a:p>
            <a:pPr marL="457200" indent="-457200">
              <a:buFont typeface="Arial" pitchFamily="34" charset="0"/>
              <a:buChar char="•"/>
            </a:pPr>
            <a:endParaRPr lang="en-US" sz="1800" dirty="0">
              <a:cs typeface="Arial" pitchFamily="34" charset="0"/>
            </a:endParaRP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a:t>
            </a:r>
            <a:r>
              <a:rPr lang="en-US" sz="1800" dirty="0" smtClean="0">
                <a:cs typeface="Arial" pitchFamily="34" charset="0"/>
              </a:rPr>
              <a:t>lines.</a:t>
            </a:r>
          </a:p>
        </p:txBody>
      </p:sp>
      <p:sp>
        <p:nvSpPr>
          <p:cNvPr id="93" name="TextBox 92"/>
          <p:cNvSpPr txBox="1"/>
          <p:nvPr/>
        </p:nvSpPr>
        <p:spPr>
          <a:xfrm>
            <a:off x="16662399" y="3865126"/>
            <a:ext cx="4826001" cy="5355312"/>
          </a:xfrm>
          <a:prstGeom prst="rect">
            <a:avLst/>
          </a:prstGeom>
          <a:noFill/>
        </p:spPr>
        <p:txBody>
          <a:bodyPr wrap="square" rtlCol="0">
            <a:spAutoFit/>
          </a:bodyPr>
          <a:lstStyle/>
          <a:p>
            <a:r>
              <a:rPr lang="en-US" sz="1800" dirty="0" smtClean="0">
                <a:cs typeface="Arial" pitchFamily="34" charset="0"/>
              </a:rPr>
              <a:t>Your </a:t>
            </a:r>
            <a:r>
              <a:rPr lang="en-US" sz="18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r>
              <a:rPr lang="en-US" sz="1800" dirty="0" smtClean="0">
                <a:cs typeface="Arial" pitchFamily="34" charset="0"/>
              </a:rPr>
              <a:t>Your </a:t>
            </a:r>
            <a:r>
              <a:rPr lang="en-US" sz="18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a:p>
            <a:r>
              <a:rPr lang="en-US" sz="18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1800" dirty="0">
              <a:cs typeface="Arial" pitchFamily="34" charset="0"/>
            </a:endParaRPr>
          </a:p>
        </p:txBody>
      </p:sp>
      <p:sp>
        <p:nvSpPr>
          <p:cNvPr id="95" name="TextBox 94"/>
          <p:cNvSpPr txBox="1"/>
          <p:nvPr/>
        </p:nvSpPr>
        <p:spPr>
          <a:xfrm>
            <a:off x="5734270" y="7054867"/>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96" name="TextBox 95"/>
          <p:cNvSpPr txBox="1"/>
          <p:nvPr/>
        </p:nvSpPr>
        <p:spPr>
          <a:xfrm>
            <a:off x="5734270" y="11006189"/>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97" name="TextBox 96"/>
          <p:cNvSpPr txBox="1"/>
          <p:nvPr/>
        </p:nvSpPr>
        <p:spPr>
          <a:xfrm>
            <a:off x="11328400" y="20853058"/>
            <a:ext cx="4826001" cy="830997"/>
          </a:xfrm>
          <a:prstGeom prst="rect">
            <a:avLst/>
          </a:prstGeom>
          <a:noFill/>
        </p:spPr>
        <p:txBody>
          <a:bodyPr wrap="square" rtlCol="0">
            <a:spAutoFit/>
          </a:bodyPr>
          <a:lstStyle/>
          <a:p>
            <a:pPr algn="ctr"/>
            <a:r>
              <a:rPr lang="en-US" sz="16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98" name="TextBox 97"/>
          <p:cNvSpPr txBox="1"/>
          <p:nvPr/>
        </p:nvSpPr>
        <p:spPr>
          <a:xfrm>
            <a:off x="16636124" y="13031517"/>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99" name="TextBox 98"/>
          <p:cNvSpPr txBox="1"/>
          <p:nvPr/>
        </p:nvSpPr>
        <p:spPr>
          <a:xfrm>
            <a:off x="16636124" y="17509933"/>
            <a:ext cx="4826001" cy="46166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24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100" name="Group 99"/>
          <p:cNvGrpSpPr/>
          <p:nvPr/>
        </p:nvGrpSpPr>
        <p:grpSpPr>
          <a:xfrm>
            <a:off x="325121" y="3244649"/>
            <a:ext cx="5142229" cy="652883"/>
            <a:chOff x="487681" y="4866974"/>
            <a:chExt cx="7713343" cy="979324"/>
          </a:xfrm>
        </p:grpSpPr>
        <p:sp>
          <p:nvSpPr>
            <p:cNvPr id="101" name="Rectangle 100"/>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02" name="TextBox 101"/>
            <p:cNvSpPr txBox="1"/>
            <p:nvPr/>
          </p:nvSpPr>
          <p:spPr>
            <a:xfrm>
              <a:off x="487681" y="4876801"/>
              <a:ext cx="7713343" cy="969497"/>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Abstract</a:t>
              </a:r>
            </a:p>
          </p:txBody>
        </p:sp>
      </p:grpSp>
      <p:grpSp>
        <p:nvGrpSpPr>
          <p:cNvPr id="103" name="Group 102"/>
          <p:cNvGrpSpPr/>
          <p:nvPr/>
        </p:nvGrpSpPr>
        <p:grpSpPr>
          <a:xfrm>
            <a:off x="325121" y="13800883"/>
            <a:ext cx="5142229" cy="652881"/>
            <a:chOff x="487681" y="4866974"/>
            <a:chExt cx="7713343" cy="979322"/>
          </a:xfrm>
        </p:grpSpPr>
        <p:sp>
          <p:nvSpPr>
            <p:cNvPr id="104" name="Rectangle 103"/>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05" name="TextBox 104"/>
            <p:cNvSpPr txBox="1"/>
            <p:nvPr/>
          </p:nvSpPr>
          <p:spPr>
            <a:xfrm>
              <a:off x="487681" y="4876800"/>
              <a:ext cx="7713343" cy="96949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Introduction</a:t>
              </a:r>
            </a:p>
          </p:txBody>
        </p:sp>
      </p:grpSp>
      <p:grpSp>
        <p:nvGrpSpPr>
          <p:cNvPr id="106" name="Group 105"/>
          <p:cNvGrpSpPr/>
          <p:nvPr/>
        </p:nvGrpSpPr>
        <p:grpSpPr>
          <a:xfrm>
            <a:off x="5699125" y="3244649"/>
            <a:ext cx="5142229" cy="652883"/>
            <a:chOff x="487681" y="4866974"/>
            <a:chExt cx="7713343" cy="979324"/>
          </a:xfrm>
        </p:grpSpPr>
        <p:sp>
          <p:nvSpPr>
            <p:cNvPr id="107" name="Rectangle 10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08" name="TextBox 107"/>
            <p:cNvSpPr txBox="1"/>
            <p:nvPr/>
          </p:nvSpPr>
          <p:spPr>
            <a:xfrm>
              <a:off x="487681" y="4876801"/>
              <a:ext cx="7713343" cy="969497"/>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Introduction cont.</a:t>
              </a:r>
            </a:p>
          </p:txBody>
        </p:sp>
      </p:grpSp>
      <p:grpSp>
        <p:nvGrpSpPr>
          <p:cNvPr id="109" name="Group 108"/>
          <p:cNvGrpSpPr/>
          <p:nvPr/>
        </p:nvGrpSpPr>
        <p:grpSpPr>
          <a:xfrm>
            <a:off x="5699125" y="6443897"/>
            <a:ext cx="5142229" cy="652883"/>
            <a:chOff x="487681" y="4866974"/>
            <a:chExt cx="7713343" cy="979324"/>
          </a:xfrm>
        </p:grpSpPr>
        <p:sp>
          <p:nvSpPr>
            <p:cNvPr id="110" name="Rectangle 10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11" name="TextBox 110"/>
            <p:cNvSpPr txBox="1"/>
            <p:nvPr/>
          </p:nvSpPr>
          <p:spPr>
            <a:xfrm>
              <a:off x="487681" y="4876801"/>
              <a:ext cx="7713343" cy="969497"/>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Materials &amp; Methods</a:t>
              </a:r>
            </a:p>
          </p:txBody>
        </p:sp>
      </p:grpSp>
      <p:grpSp>
        <p:nvGrpSpPr>
          <p:cNvPr id="112" name="Group 111"/>
          <p:cNvGrpSpPr/>
          <p:nvPr/>
        </p:nvGrpSpPr>
        <p:grpSpPr>
          <a:xfrm>
            <a:off x="11124566" y="3244649"/>
            <a:ext cx="5142229" cy="652883"/>
            <a:chOff x="487681" y="4866974"/>
            <a:chExt cx="7713343" cy="979324"/>
          </a:xfrm>
        </p:grpSpPr>
        <p:sp>
          <p:nvSpPr>
            <p:cNvPr id="113" name="Rectangle 112"/>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14" name="TextBox 113"/>
            <p:cNvSpPr txBox="1"/>
            <p:nvPr/>
          </p:nvSpPr>
          <p:spPr>
            <a:xfrm>
              <a:off x="487681" y="4876801"/>
              <a:ext cx="7713343" cy="969497"/>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Results</a:t>
              </a:r>
            </a:p>
          </p:txBody>
        </p:sp>
      </p:grpSp>
      <p:sp>
        <p:nvSpPr>
          <p:cNvPr id="115" name="Rectangle 114"/>
          <p:cNvSpPr/>
          <p:nvPr/>
        </p:nvSpPr>
        <p:spPr>
          <a:xfrm>
            <a:off x="0" y="188223"/>
            <a:ext cx="16662399" cy="1219817"/>
          </a:xfrm>
          <a:prstGeom prst="rect">
            <a:avLst/>
          </a:prstGeom>
          <a:gradFill flip="none" rotWithShape="1">
            <a:gsLst>
              <a:gs pos="15000">
                <a:srgbClr val="B06010">
                  <a:alpha val="53000"/>
                </a:srgbClr>
              </a:gs>
              <a:gs pos="0">
                <a:srgbClr val="B06010"/>
              </a:gs>
              <a:gs pos="100000">
                <a:srgbClr val="B0601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grpSp>
        <p:nvGrpSpPr>
          <p:cNvPr id="116" name="Group 115"/>
          <p:cNvGrpSpPr/>
          <p:nvPr/>
        </p:nvGrpSpPr>
        <p:grpSpPr>
          <a:xfrm>
            <a:off x="16498571" y="3244649"/>
            <a:ext cx="5142229" cy="652883"/>
            <a:chOff x="487681" y="4866974"/>
            <a:chExt cx="7713343" cy="979324"/>
          </a:xfrm>
        </p:grpSpPr>
        <p:sp>
          <p:nvSpPr>
            <p:cNvPr id="117" name="Rectangle 11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18" name="TextBox 117"/>
            <p:cNvSpPr txBox="1"/>
            <p:nvPr/>
          </p:nvSpPr>
          <p:spPr>
            <a:xfrm>
              <a:off x="487681" y="4876801"/>
              <a:ext cx="7713343" cy="969497"/>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Results cont.</a:t>
              </a:r>
            </a:p>
          </p:txBody>
        </p:sp>
      </p:grpSp>
      <p:grpSp>
        <p:nvGrpSpPr>
          <p:cNvPr id="119" name="Group 118"/>
          <p:cNvGrpSpPr/>
          <p:nvPr/>
        </p:nvGrpSpPr>
        <p:grpSpPr>
          <a:xfrm>
            <a:off x="16498571" y="9040008"/>
            <a:ext cx="5142229" cy="652883"/>
            <a:chOff x="487681" y="4866974"/>
            <a:chExt cx="7713343" cy="979324"/>
          </a:xfrm>
        </p:grpSpPr>
        <p:sp>
          <p:nvSpPr>
            <p:cNvPr id="120" name="Rectangle 11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121" name="TextBox 120"/>
            <p:cNvSpPr txBox="1"/>
            <p:nvPr/>
          </p:nvSpPr>
          <p:spPr>
            <a:xfrm>
              <a:off x="487681" y="4876801"/>
              <a:ext cx="7713343" cy="969497"/>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3600" i="1" dirty="0" smtClean="0">
                  <a:solidFill>
                    <a:schemeClr val="bg1"/>
                  </a:solidFill>
                  <a:effectLst>
                    <a:outerShdw blurRad="76200" dist="63500" dir="2700000" algn="tl">
                      <a:schemeClr val="bg1">
                        <a:alpha val="28000"/>
                      </a:schemeClr>
                    </a:outerShdw>
                  </a:effectLst>
                  <a:cs typeface="Arial" pitchFamily="34" charset="0"/>
                </a:rPr>
                <a:t>Conclusion</a:t>
              </a:r>
            </a:p>
          </p:txBody>
        </p:sp>
      </p:grpSp>
      <p:sp>
        <p:nvSpPr>
          <p:cNvPr id="122" name="TextBox 121"/>
          <p:cNvSpPr txBox="1"/>
          <p:nvPr/>
        </p:nvSpPr>
        <p:spPr>
          <a:xfrm>
            <a:off x="70244" y="188223"/>
            <a:ext cx="17354156" cy="1323439"/>
          </a:xfrm>
          <a:prstGeom prst="rect">
            <a:avLst/>
          </a:prstGeom>
          <a:noFill/>
        </p:spPr>
        <p:txBody>
          <a:bodyPr wrap="square" rtlCol="0">
            <a:spAutoFit/>
          </a:bodyPr>
          <a:lstStyle/>
          <a:p>
            <a:pPr algn="ctr"/>
            <a:r>
              <a:rPr lang="en-US" sz="4000" b="1" i="1" dirty="0" smtClean="0">
                <a:solidFill>
                  <a:srgbClr val="00477F"/>
                </a:solidFill>
                <a:cs typeface="Arial" pitchFamily="34" charset="0"/>
              </a:rPr>
              <a:t>This is a Scientific Poster Template created by Graphicsland &amp; MakeSigns.com </a:t>
            </a:r>
          </a:p>
          <a:p>
            <a:pPr algn="ctr"/>
            <a:r>
              <a:rPr lang="en-US" sz="4000" b="1" i="1" dirty="0" smtClean="0">
                <a:solidFill>
                  <a:srgbClr val="00477F"/>
                </a:solidFill>
                <a:cs typeface="Arial" pitchFamily="34" charset="0"/>
              </a:rPr>
              <a:t>Your poster title would go on these lines</a:t>
            </a:r>
            <a:endParaRPr lang="en-US" sz="4000" b="1" i="1" dirty="0">
              <a:solidFill>
                <a:srgbClr val="00477F"/>
              </a:solidFill>
              <a:cs typeface="Arial" pitchFamily="34" charset="0"/>
            </a:endParaRPr>
          </a:p>
        </p:txBody>
      </p:sp>
      <p:sp>
        <p:nvSpPr>
          <p:cNvPr id="123" name="TextBox 122"/>
          <p:cNvSpPr txBox="1"/>
          <p:nvPr/>
        </p:nvSpPr>
        <p:spPr>
          <a:xfrm>
            <a:off x="737855" y="1408039"/>
            <a:ext cx="16018934" cy="1200329"/>
          </a:xfrm>
          <a:prstGeom prst="rect">
            <a:avLst/>
          </a:prstGeom>
          <a:noFill/>
        </p:spPr>
        <p:txBody>
          <a:bodyPr wrap="square" rtlCol="0">
            <a:spAutoFit/>
          </a:bodyPr>
          <a:lstStyle/>
          <a:p>
            <a:pPr algn="ctr"/>
            <a:r>
              <a:rPr lang="en-US" sz="2400" dirty="0" smtClean="0">
                <a:solidFill>
                  <a:srgbClr val="00477F"/>
                </a:solidFill>
                <a:cs typeface="Arial" pitchFamily="34" charset="0"/>
              </a:rPr>
              <a:t>Author Name, RN</a:t>
            </a:r>
            <a:r>
              <a:rPr lang="en-US" sz="2400" baseline="30000" dirty="0" smtClean="0">
                <a:solidFill>
                  <a:srgbClr val="00477F"/>
                </a:solidFill>
                <a:cs typeface="Arial" pitchFamily="34" charset="0"/>
              </a:rPr>
              <a:t>1</a:t>
            </a:r>
            <a:r>
              <a:rPr lang="en-US" sz="2400" dirty="0" smtClean="0">
                <a:solidFill>
                  <a:srgbClr val="00477F"/>
                </a:solidFill>
                <a:cs typeface="Arial" pitchFamily="34" charset="0"/>
              </a:rPr>
              <a:t>; Author Name, Ph.D</a:t>
            </a:r>
            <a:r>
              <a:rPr lang="en-US" sz="2400" baseline="30000" dirty="0" smtClean="0">
                <a:solidFill>
                  <a:srgbClr val="00477F"/>
                </a:solidFill>
                <a:cs typeface="Arial" pitchFamily="34" charset="0"/>
              </a:rPr>
              <a:t>2</a:t>
            </a:r>
            <a:r>
              <a:rPr lang="en-US" sz="2400" dirty="0" smtClean="0">
                <a:solidFill>
                  <a:srgbClr val="00477F"/>
                </a:solidFill>
                <a:cs typeface="Arial" pitchFamily="34" charset="0"/>
              </a:rPr>
              <a:t>, Author Name, RN</a:t>
            </a:r>
            <a:r>
              <a:rPr lang="en-US" sz="2400" baseline="30000" dirty="0" smtClean="0">
                <a:solidFill>
                  <a:srgbClr val="00477F"/>
                </a:solidFill>
                <a:cs typeface="Arial" pitchFamily="34" charset="0"/>
              </a:rPr>
              <a:t>2,3</a:t>
            </a:r>
            <a:r>
              <a:rPr lang="en-US" sz="2400" dirty="0" smtClean="0">
                <a:solidFill>
                  <a:srgbClr val="00477F"/>
                </a:solidFill>
                <a:cs typeface="Arial" pitchFamily="34" charset="0"/>
              </a:rPr>
              <a:t>; Author Name, Ph.D</a:t>
            </a:r>
            <a:r>
              <a:rPr lang="en-US" sz="2400" baseline="30000" dirty="0" smtClean="0">
                <a:solidFill>
                  <a:srgbClr val="00477F"/>
                </a:solidFill>
                <a:cs typeface="Arial" pitchFamily="34" charset="0"/>
              </a:rPr>
              <a:t>1,4</a:t>
            </a:r>
            <a:r>
              <a:rPr lang="en-US" sz="2400" dirty="0" smtClean="0">
                <a:solidFill>
                  <a:srgbClr val="00477F"/>
                </a:solidFill>
                <a:cs typeface="Arial" pitchFamily="34" charset="0"/>
              </a:rPr>
              <a:t> </a:t>
            </a:r>
          </a:p>
          <a:p>
            <a:pPr algn="ctr"/>
            <a:r>
              <a:rPr lang="en-US" sz="2400" baseline="30000" dirty="0" smtClean="0">
                <a:solidFill>
                  <a:srgbClr val="00477F"/>
                </a:solidFill>
                <a:cs typeface="Arial" pitchFamily="34" charset="0"/>
              </a:rPr>
              <a:t>1</a:t>
            </a:r>
            <a:r>
              <a:rPr lang="en-US" sz="2400" dirty="0" smtClean="0">
                <a:solidFill>
                  <a:srgbClr val="00477F"/>
                </a:solidFill>
                <a:cs typeface="Arial" pitchFamily="34" charset="0"/>
              </a:rPr>
              <a:t>Name of University, City, State; </a:t>
            </a:r>
            <a:r>
              <a:rPr lang="en-US" sz="2400" baseline="30000" dirty="0" smtClean="0">
                <a:solidFill>
                  <a:srgbClr val="00477F"/>
                </a:solidFill>
                <a:cs typeface="Arial" pitchFamily="34" charset="0"/>
              </a:rPr>
              <a:t>2</a:t>
            </a:r>
            <a:r>
              <a:rPr lang="en-US" sz="2400" dirty="0" smtClean="0">
                <a:solidFill>
                  <a:srgbClr val="00477F"/>
                </a:solidFill>
                <a:cs typeface="Arial" pitchFamily="34" charset="0"/>
              </a:rPr>
              <a:t>Name of Another  University, City, State; </a:t>
            </a:r>
            <a:r>
              <a:rPr lang="en-US" sz="2400" baseline="30000" dirty="0" smtClean="0">
                <a:solidFill>
                  <a:srgbClr val="00477F"/>
                </a:solidFill>
                <a:cs typeface="Arial" pitchFamily="34" charset="0"/>
              </a:rPr>
              <a:t>3</a:t>
            </a:r>
            <a:r>
              <a:rPr lang="en-US" sz="2400" dirty="0" smtClean="0">
                <a:solidFill>
                  <a:srgbClr val="00477F"/>
                </a:solidFill>
                <a:cs typeface="Arial" pitchFamily="34" charset="0"/>
              </a:rPr>
              <a:t>Name of University, City, State; </a:t>
            </a:r>
            <a:r>
              <a:rPr lang="en-US" sz="2400" baseline="30000" dirty="0" smtClean="0">
                <a:solidFill>
                  <a:srgbClr val="00477F"/>
                </a:solidFill>
                <a:cs typeface="Arial" pitchFamily="34" charset="0"/>
              </a:rPr>
              <a:t>4</a:t>
            </a:r>
            <a:r>
              <a:rPr lang="en-US" sz="2400" dirty="0" smtClean="0">
                <a:solidFill>
                  <a:srgbClr val="00477F"/>
                </a:solidFill>
                <a:cs typeface="Arial" pitchFamily="34" charset="0"/>
              </a:rPr>
              <a:t>Name of University, City, State; </a:t>
            </a:r>
            <a:endParaRPr lang="en-US" sz="2400" dirty="0">
              <a:solidFill>
                <a:srgbClr val="00477F"/>
              </a:solidFill>
              <a:cs typeface="Arial" pitchFamily="34" charset="0"/>
            </a:endParaRPr>
          </a:p>
        </p:txBody>
      </p:sp>
      <p:pic>
        <p:nvPicPr>
          <p:cNvPr id="124" name="Picture 1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439071" y="19741312"/>
            <a:ext cx="5669889" cy="1119225"/>
          </a:xfrm>
          <a:prstGeom prst="rect">
            <a:avLst/>
          </a:prstGeom>
        </p:spPr>
      </p:pic>
      <p:pic>
        <p:nvPicPr>
          <p:cNvPr id="125" name="Picture 1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1999" y="17293158"/>
            <a:ext cx="3304641" cy="1224077"/>
          </a:xfrm>
          <a:prstGeom prst="rect">
            <a:avLst/>
          </a:prstGeom>
        </p:spPr>
      </p:pic>
      <p:pic>
        <p:nvPicPr>
          <p:cNvPr id="126" name="Picture 1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21999" y="18517236"/>
            <a:ext cx="3304641" cy="1224077"/>
          </a:xfrm>
          <a:prstGeom prst="rect">
            <a:avLst/>
          </a:prstGeom>
        </p:spPr>
      </p:pic>
      <p:pic>
        <p:nvPicPr>
          <p:cNvPr id="127" name="Picture 1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439681" y="20825917"/>
            <a:ext cx="5669280" cy="1118616"/>
          </a:xfrm>
          <a:prstGeom prst="rect">
            <a:avLst/>
          </a:prstGeom>
        </p:spPr>
      </p:pic>
      <p:graphicFrame>
        <p:nvGraphicFramePr>
          <p:cNvPr id="94" name="Table 93"/>
          <p:cNvGraphicFramePr>
            <a:graphicFrameLocks noGrp="1"/>
          </p:cNvGraphicFramePr>
          <p:nvPr>
            <p:extLst>
              <p:ext uri="{D42A27DB-BD31-4B8C-83A1-F6EECF244321}">
                <p14:modId xmlns:p14="http://schemas.microsoft.com/office/powerpoint/2010/main" val="2261867370"/>
              </p:ext>
            </p:extLst>
          </p:nvPr>
        </p:nvGraphicFramePr>
        <p:xfrm>
          <a:off x="5743441" y="7568279"/>
          <a:ext cx="4816830" cy="2956560"/>
        </p:xfrm>
        <a:graphic>
          <a:graphicData uri="http://schemas.openxmlformats.org/drawingml/2006/table">
            <a:tbl>
              <a:tblPr firstRow="1" bandRow="1">
                <a:tableStyleId>{68D230F3-CF80-4859-8CE7-A43EE81993B5}</a:tableStyleId>
              </a:tblPr>
              <a:tblGrid>
                <a:gridCol w="1369491"/>
                <a:gridCol w="790068"/>
                <a:gridCol w="1230219"/>
                <a:gridCol w="1427052"/>
              </a:tblGrid>
              <a:tr h="252849">
                <a:tc>
                  <a:txBody>
                    <a:bodyPr/>
                    <a:lstStyle/>
                    <a:p>
                      <a:endParaRPr lang="en-US" sz="1400" dirty="0"/>
                    </a:p>
                  </a:txBody>
                  <a:tcPr/>
                </a:tc>
                <a:tc>
                  <a:txBody>
                    <a:bodyPr/>
                    <a:lstStyle/>
                    <a:p>
                      <a:r>
                        <a:rPr lang="en-US" sz="1400" dirty="0" smtClean="0"/>
                        <a:t>Pre-test</a:t>
                      </a:r>
                      <a:endParaRPr lang="en-US" sz="1400" dirty="0"/>
                    </a:p>
                  </a:txBody>
                  <a:tcPr/>
                </a:tc>
                <a:tc>
                  <a:txBody>
                    <a:bodyPr/>
                    <a:lstStyle/>
                    <a:p>
                      <a:r>
                        <a:rPr lang="en-US" sz="1400" dirty="0" smtClean="0"/>
                        <a:t>6 </a:t>
                      </a:r>
                      <a:r>
                        <a:rPr lang="en-US" sz="1400" dirty="0" err="1" smtClean="0"/>
                        <a:t>mo</a:t>
                      </a:r>
                      <a:r>
                        <a:rPr lang="en-US" sz="1400" dirty="0" smtClean="0"/>
                        <a:t> Post-Test</a:t>
                      </a:r>
                      <a:endParaRPr lang="en-US" sz="1400" dirty="0"/>
                    </a:p>
                  </a:txBody>
                  <a:tcPr/>
                </a:tc>
                <a:tc>
                  <a:txBody>
                    <a:bodyPr/>
                    <a:lstStyle/>
                    <a:p>
                      <a:r>
                        <a:rPr lang="en-US" sz="1400" dirty="0" smtClean="0"/>
                        <a:t>12-mo Post-Test</a:t>
                      </a:r>
                      <a:endParaRPr lang="en-US" sz="1400" dirty="0"/>
                    </a:p>
                  </a:txBody>
                  <a:tcPr/>
                </a:tc>
              </a:tr>
              <a:tr h="252849">
                <a:tc>
                  <a:txBody>
                    <a:bodyPr/>
                    <a:lstStyle/>
                    <a:p>
                      <a:r>
                        <a:rPr lang="en-US" sz="1400" dirty="0" smtClean="0"/>
                        <a:t>Male</a:t>
                      </a:r>
                      <a:r>
                        <a:rPr lang="en-US" sz="1400" baseline="0" dirty="0" smtClean="0"/>
                        <a:t> Patients</a:t>
                      </a:r>
                      <a:endParaRPr lang="en-US" sz="1400" dirty="0" smtClean="0"/>
                    </a:p>
                  </a:txBody>
                  <a:tcPr/>
                </a:tc>
                <a:tc>
                  <a:txBody>
                    <a:bodyPr/>
                    <a:lstStyle/>
                    <a:p>
                      <a:r>
                        <a:rPr lang="en-US" sz="1400" dirty="0" smtClean="0"/>
                        <a:t>61%</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r>
              <a:tr h="252849">
                <a:tc>
                  <a:txBody>
                    <a:bodyPr/>
                    <a:lstStyle/>
                    <a:p>
                      <a:r>
                        <a:rPr lang="en-US" sz="1400" dirty="0" smtClean="0"/>
                        <a:t>Female Patients</a:t>
                      </a:r>
                      <a:endParaRPr lang="en-US" sz="1400" dirty="0"/>
                    </a:p>
                  </a:txBody>
                  <a:tcPr/>
                </a:tc>
                <a:tc>
                  <a:txBody>
                    <a:bodyPr/>
                    <a:lstStyle/>
                    <a:p>
                      <a:r>
                        <a:rPr lang="en-US" sz="1400" dirty="0" smtClean="0"/>
                        <a:t>39%</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r>
              <a:tr h="252849">
                <a:tc>
                  <a:txBody>
                    <a:bodyPr/>
                    <a:lstStyle/>
                    <a:p>
                      <a:r>
                        <a:rPr lang="en-US" sz="1400" dirty="0" smtClean="0"/>
                        <a:t>Hypertension</a:t>
                      </a:r>
                      <a:endParaRPr lang="en-US" sz="1400" dirty="0"/>
                    </a:p>
                  </a:txBody>
                  <a:tcPr/>
                </a:tc>
                <a:tc>
                  <a:txBody>
                    <a:bodyPr/>
                    <a:lstStyle/>
                    <a:p>
                      <a:r>
                        <a:rPr lang="en-US" sz="1400" dirty="0" smtClean="0"/>
                        <a:t>2.6%</a:t>
                      </a:r>
                      <a:endParaRPr lang="en-US" sz="1400" dirty="0"/>
                    </a:p>
                  </a:txBody>
                  <a:tcPr/>
                </a:tc>
                <a:tc>
                  <a:txBody>
                    <a:bodyPr/>
                    <a:lstStyle/>
                    <a:p>
                      <a:r>
                        <a:rPr lang="en-US" sz="1400" dirty="0" smtClean="0"/>
                        <a:t>42.1%</a:t>
                      </a:r>
                      <a:endParaRPr lang="en-US" sz="1400" dirty="0"/>
                    </a:p>
                  </a:txBody>
                  <a:tcPr/>
                </a:tc>
                <a:tc>
                  <a:txBody>
                    <a:bodyPr/>
                    <a:lstStyle/>
                    <a:p>
                      <a:r>
                        <a:rPr lang="en-US" sz="1400" dirty="0" smtClean="0"/>
                        <a:t>12.4%</a:t>
                      </a:r>
                      <a:endParaRPr lang="en-US" sz="1400" dirty="0"/>
                    </a:p>
                  </a:txBody>
                  <a:tcPr/>
                </a:tc>
              </a:tr>
              <a:tr h="252849">
                <a:tc>
                  <a:txBody>
                    <a:bodyPr/>
                    <a:lstStyle/>
                    <a:p>
                      <a:r>
                        <a:rPr lang="en-US" sz="1400" dirty="0" smtClean="0"/>
                        <a:t>Snoring</a:t>
                      </a:r>
                      <a:endParaRPr lang="en-US" sz="1400" dirty="0"/>
                    </a:p>
                  </a:txBody>
                  <a:tcPr/>
                </a:tc>
                <a:tc>
                  <a:txBody>
                    <a:bodyPr/>
                    <a:lstStyle/>
                    <a:p>
                      <a:r>
                        <a:rPr lang="en-US" sz="1400" dirty="0" smtClean="0"/>
                        <a:t>11.35%</a:t>
                      </a:r>
                      <a:endParaRPr lang="en-US" sz="1400" dirty="0"/>
                    </a:p>
                  </a:txBody>
                  <a:tcPr/>
                </a:tc>
                <a:tc>
                  <a:txBody>
                    <a:bodyPr/>
                    <a:lstStyle/>
                    <a:p>
                      <a:r>
                        <a:rPr lang="en-US" sz="1400" dirty="0" smtClean="0"/>
                        <a:t>10.2%</a:t>
                      </a:r>
                      <a:endParaRPr lang="en-US" sz="1400" dirty="0"/>
                    </a:p>
                  </a:txBody>
                  <a:tcPr/>
                </a:tc>
                <a:tc>
                  <a:txBody>
                    <a:bodyPr/>
                    <a:lstStyle/>
                    <a:p>
                      <a:r>
                        <a:rPr lang="en-US" sz="1400" dirty="0" smtClean="0"/>
                        <a:t>15.8%</a:t>
                      </a:r>
                      <a:endParaRPr lang="en-US" sz="1400" dirty="0"/>
                    </a:p>
                  </a:txBody>
                  <a:tcPr/>
                </a:tc>
              </a:tr>
              <a:tr h="252849">
                <a:tc>
                  <a:txBody>
                    <a:bodyPr/>
                    <a:lstStyle/>
                    <a:p>
                      <a:r>
                        <a:rPr lang="en-US" sz="1400" dirty="0" smtClean="0"/>
                        <a:t>Medications</a:t>
                      </a:r>
                      <a:endParaRPr lang="en-US" sz="1400" dirty="0"/>
                    </a:p>
                  </a:txBody>
                  <a:tcPr/>
                </a:tc>
                <a:tc>
                  <a:txBody>
                    <a:bodyPr/>
                    <a:lstStyle/>
                    <a:p>
                      <a:r>
                        <a:rPr lang="en-US" sz="1400" dirty="0" smtClean="0"/>
                        <a:t>45.2%</a:t>
                      </a:r>
                      <a:endParaRPr lang="en-US" sz="1400" dirty="0"/>
                    </a:p>
                  </a:txBody>
                  <a:tcPr/>
                </a:tc>
                <a:tc>
                  <a:txBody>
                    <a:bodyPr/>
                    <a:lstStyle/>
                    <a:p>
                      <a:r>
                        <a:rPr lang="en-US" sz="1400" dirty="0" smtClean="0"/>
                        <a:t>42.1%</a:t>
                      </a:r>
                      <a:endParaRPr lang="en-US" sz="1400" dirty="0"/>
                    </a:p>
                  </a:txBody>
                  <a:tcPr/>
                </a:tc>
                <a:tc>
                  <a:txBody>
                    <a:bodyPr/>
                    <a:lstStyle/>
                    <a:p>
                      <a:r>
                        <a:rPr lang="en-US" sz="1400" dirty="0" smtClean="0"/>
                        <a:t>40%</a:t>
                      </a:r>
                      <a:endParaRPr lang="en-US" sz="1400" dirty="0"/>
                    </a:p>
                  </a:txBody>
                  <a:tcPr/>
                </a:tc>
              </a:tr>
              <a:tr h="252849">
                <a:tc>
                  <a:txBody>
                    <a:bodyPr/>
                    <a:lstStyle/>
                    <a:p>
                      <a:r>
                        <a:rPr lang="en-US" sz="1400" dirty="0" smtClean="0"/>
                        <a:t>Smoking</a:t>
                      </a:r>
                      <a:endParaRPr lang="en-US" sz="1400" dirty="0"/>
                    </a:p>
                  </a:txBody>
                  <a:tcPr/>
                </a:tc>
                <a:tc>
                  <a:txBody>
                    <a:bodyPr/>
                    <a:lstStyle/>
                    <a:p>
                      <a:r>
                        <a:rPr lang="en-US" sz="1400" dirty="0" smtClean="0"/>
                        <a:t>16.5%</a:t>
                      </a:r>
                      <a:endParaRPr lang="en-US" sz="1400" dirty="0"/>
                    </a:p>
                  </a:txBody>
                  <a:tcPr/>
                </a:tc>
                <a:tc>
                  <a:txBody>
                    <a:bodyPr/>
                    <a:lstStyle/>
                    <a:p>
                      <a:r>
                        <a:rPr lang="en-US" sz="1400" dirty="0" smtClean="0"/>
                        <a:t>14.5%</a:t>
                      </a:r>
                      <a:endParaRPr lang="en-US" sz="1400" dirty="0"/>
                    </a:p>
                  </a:txBody>
                  <a:tcPr/>
                </a:tc>
                <a:tc>
                  <a:txBody>
                    <a:bodyPr/>
                    <a:lstStyle/>
                    <a:p>
                      <a:r>
                        <a:rPr lang="en-US" sz="1400" dirty="0" smtClean="0"/>
                        <a:t>10.14%</a:t>
                      </a:r>
                      <a:endParaRPr lang="en-US" sz="1400" dirty="0"/>
                    </a:p>
                  </a:txBody>
                  <a:tcPr/>
                </a:tc>
              </a:tr>
              <a:tr h="252849">
                <a:tc>
                  <a:txBody>
                    <a:bodyPr/>
                    <a:lstStyle/>
                    <a:p>
                      <a:r>
                        <a:rPr lang="en-US" sz="1400" dirty="0" smtClean="0"/>
                        <a:t>Pregnancy</a:t>
                      </a:r>
                      <a:endParaRPr lang="en-US" sz="1400" dirty="0"/>
                    </a:p>
                  </a:txBody>
                  <a:tcPr/>
                </a:tc>
                <a:tc>
                  <a:txBody>
                    <a:bodyPr/>
                    <a:lstStyle/>
                    <a:p>
                      <a:r>
                        <a:rPr lang="en-US" sz="1400" dirty="0" smtClean="0"/>
                        <a:t>.3%</a:t>
                      </a:r>
                      <a:endParaRPr lang="en-US" sz="1400" dirty="0"/>
                    </a:p>
                  </a:txBody>
                  <a:tcPr/>
                </a:tc>
                <a:tc>
                  <a:txBody>
                    <a:bodyPr/>
                    <a:lstStyle/>
                    <a:p>
                      <a:r>
                        <a:rPr lang="en-US" sz="1400" dirty="0" smtClean="0"/>
                        <a:t>15%</a:t>
                      </a:r>
                      <a:endParaRPr lang="en-US" sz="1400" dirty="0"/>
                    </a:p>
                  </a:txBody>
                  <a:tcPr/>
                </a:tc>
                <a:tc>
                  <a:txBody>
                    <a:bodyPr/>
                    <a:lstStyle/>
                    <a:p>
                      <a:r>
                        <a:rPr lang="en-US" sz="1400" dirty="0" smtClean="0"/>
                        <a:t>12%</a:t>
                      </a:r>
                      <a:endParaRPr lang="en-US" sz="1400" dirty="0"/>
                    </a:p>
                  </a:txBody>
                  <a:tcPr/>
                </a:tc>
              </a:tr>
              <a:tr h="252849">
                <a:tc>
                  <a:txBody>
                    <a:bodyPr/>
                    <a:lstStyle/>
                    <a:p>
                      <a:r>
                        <a:rPr lang="en-US" sz="1400" dirty="0" smtClean="0"/>
                        <a:t>Alcoholism</a:t>
                      </a:r>
                      <a:endParaRPr lang="en-US" sz="1400" dirty="0"/>
                    </a:p>
                  </a:txBody>
                  <a:tcPr/>
                </a:tc>
                <a:tc>
                  <a:txBody>
                    <a:bodyPr/>
                    <a:lstStyle/>
                    <a:p>
                      <a:r>
                        <a:rPr lang="en-US" sz="1400" dirty="0" smtClean="0"/>
                        <a:t>2.5%</a:t>
                      </a:r>
                      <a:endParaRPr lang="en-US" sz="1400" dirty="0"/>
                    </a:p>
                  </a:txBody>
                  <a:tcPr/>
                </a:tc>
                <a:tc>
                  <a:txBody>
                    <a:bodyPr/>
                    <a:lstStyle/>
                    <a:p>
                      <a:r>
                        <a:rPr lang="en-US" sz="1400" dirty="0" smtClean="0"/>
                        <a:t>36.47%</a:t>
                      </a:r>
                      <a:endParaRPr lang="en-US" sz="1400" dirty="0"/>
                    </a:p>
                  </a:txBody>
                  <a:tcPr/>
                </a:tc>
                <a:tc>
                  <a:txBody>
                    <a:bodyPr/>
                    <a:lstStyle/>
                    <a:p>
                      <a:r>
                        <a:rPr lang="en-US" sz="1400" dirty="0" smtClean="0"/>
                        <a:t>11.6%</a:t>
                      </a:r>
                      <a:endParaRPr lang="en-US" sz="1400" dirty="0"/>
                    </a:p>
                  </a:txBody>
                  <a:tcPr/>
                </a:tc>
              </a:tr>
            </a:tbl>
          </a:graphicData>
        </a:graphic>
      </p:graphicFrame>
      <p:graphicFrame>
        <p:nvGraphicFramePr>
          <p:cNvPr id="128" name="Chart 127"/>
          <p:cNvGraphicFramePr/>
          <p:nvPr>
            <p:extLst>
              <p:ext uri="{D42A27DB-BD31-4B8C-83A1-F6EECF244321}">
                <p14:modId xmlns:p14="http://schemas.microsoft.com/office/powerpoint/2010/main" val="287502634"/>
              </p:ext>
            </p:extLst>
          </p:nvPr>
        </p:nvGraphicFramePr>
        <p:xfrm>
          <a:off x="11167944" y="13919044"/>
          <a:ext cx="4825781" cy="3226797"/>
        </p:xfrm>
        <a:graphic>
          <a:graphicData uri="http://schemas.openxmlformats.org/drawingml/2006/chart">
            <c:chart xmlns:c="http://schemas.openxmlformats.org/drawingml/2006/chart" xmlns:r="http://schemas.openxmlformats.org/officeDocument/2006/relationships" r:id="rId8"/>
          </a:graphicData>
        </a:graphic>
      </p:graphicFrame>
      <p:sp>
        <p:nvSpPr>
          <p:cNvPr id="129" name="TextBox 128"/>
          <p:cNvSpPr txBox="1"/>
          <p:nvPr/>
        </p:nvSpPr>
        <p:spPr>
          <a:xfrm>
            <a:off x="11226800" y="17189061"/>
            <a:ext cx="4826001" cy="830997"/>
          </a:xfrm>
          <a:prstGeom prst="rect">
            <a:avLst/>
          </a:prstGeom>
          <a:noFill/>
        </p:spPr>
        <p:txBody>
          <a:bodyPr wrap="square" rtlCol="0">
            <a:spAutoFit/>
          </a:bodyPr>
          <a:lstStyle/>
          <a:p>
            <a:pPr algn="ctr"/>
            <a:r>
              <a:rPr lang="en-US" sz="16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62" name="Text Box 29"/>
          <p:cNvSpPr txBox="1">
            <a:spLocks noChangeArrowheads="1"/>
          </p:cNvSpPr>
          <p:nvPr/>
        </p:nvSpPr>
        <p:spPr bwMode="auto">
          <a:xfrm>
            <a:off x="3848158" y="5731221"/>
            <a:ext cx="14224928"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2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200" dirty="0">
                <a:solidFill>
                  <a:schemeClr val="bg1">
                    <a:lumMod val="95000"/>
                  </a:schemeClr>
                </a:solidFill>
                <a:latin typeface="Arial" pitchFamily="34" charset="0"/>
                <a:ea typeface="MS PGothic" pitchFamily="34" charset="-128"/>
              </a:rPr>
            </a:b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This template has a page size of </a:t>
            </a:r>
            <a:r>
              <a:rPr lang="en-US" altLang="ja-JP" sz="3200" b="1" dirty="0" smtClean="0">
                <a:solidFill>
                  <a:schemeClr val="bg1">
                    <a:lumMod val="95000"/>
                  </a:schemeClr>
                </a:solidFill>
                <a:latin typeface="Arial" pitchFamily="34" charset="0"/>
                <a:ea typeface="MS PGothic" pitchFamily="34" charset="-128"/>
              </a:rPr>
              <a:t>24”x 24”</a:t>
            </a:r>
            <a:r>
              <a:rPr lang="en-US" altLang="ja-JP" sz="3200" dirty="0" smtClean="0">
                <a:solidFill>
                  <a:schemeClr val="bg1">
                    <a:lumMod val="95000"/>
                  </a:schemeClr>
                </a:solidFill>
                <a:latin typeface="Arial" pitchFamily="34" charset="0"/>
                <a:ea typeface="MS PGothic" pitchFamily="34" charset="-128"/>
              </a:rPr>
              <a:t>. </a:t>
            </a:r>
            <a:r>
              <a:rPr lang="en-US" altLang="ja-JP" sz="3200" dirty="0">
                <a:solidFill>
                  <a:schemeClr val="bg1">
                    <a:lumMod val="95000"/>
                  </a:schemeClr>
                </a:solidFill>
                <a:latin typeface="Arial" pitchFamily="34" charset="0"/>
                <a:ea typeface="MS PGothic" pitchFamily="34" charset="-128"/>
              </a:rPr>
              <a:t>When uploaded at MakeSigns.com, this template can be used to order posters in the following sizes: </a:t>
            </a:r>
            <a:r>
              <a:rPr lang="en-US" altLang="ja-JP" sz="3200" b="1" dirty="0">
                <a:solidFill>
                  <a:schemeClr val="bg1">
                    <a:lumMod val="95000"/>
                  </a:schemeClr>
                </a:solidFill>
                <a:latin typeface="Arial" pitchFamily="34" charset="0"/>
                <a:ea typeface="MS PGothic" pitchFamily="34" charset="-128"/>
              </a:rPr>
              <a:t>42”x 42”</a:t>
            </a:r>
            <a:r>
              <a:rPr lang="en-US" altLang="ja-JP" sz="3200" dirty="0">
                <a:solidFill>
                  <a:schemeClr val="bg1">
                    <a:lumMod val="95000"/>
                  </a:schemeClr>
                </a:solidFill>
                <a:latin typeface="Arial" pitchFamily="34" charset="0"/>
                <a:ea typeface="MS PGothic" pitchFamily="34" charset="-128"/>
              </a:rPr>
              <a:t>, </a:t>
            </a:r>
            <a:r>
              <a:rPr lang="en-US" altLang="ja-JP" sz="3200" b="1" dirty="0">
                <a:solidFill>
                  <a:schemeClr val="bg1">
                    <a:lumMod val="95000"/>
                  </a:schemeClr>
                </a:solidFill>
                <a:latin typeface="Arial" pitchFamily="34" charset="0"/>
                <a:ea typeface="MS PGothic" pitchFamily="34" charset="-128"/>
              </a:rPr>
              <a:t>36”x 36”, 24”x 24”, and 16”x 16”.</a:t>
            </a:r>
            <a:br>
              <a:rPr lang="en-US" altLang="ja-JP" sz="3200" b="1" dirty="0">
                <a:solidFill>
                  <a:schemeClr val="bg1">
                    <a:lumMod val="95000"/>
                  </a:schemeClr>
                </a:solidFill>
                <a:latin typeface="Arial" pitchFamily="34" charset="0"/>
                <a:ea typeface="MS PGothic" pitchFamily="34" charset="-128"/>
              </a:rPr>
            </a:br>
            <a:endParaRPr lang="en-US" altLang="ja-JP" sz="3200" dirty="0">
              <a:solidFill>
                <a:schemeClr val="bg1">
                  <a:lumMod val="95000"/>
                </a:schemeClr>
              </a:solidFill>
              <a:latin typeface="Arial" pitchFamily="34" charset="0"/>
              <a:ea typeface="MS PGothic" pitchFamily="34" charset="-128"/>
            </a:endParaRPr>
          </a:p>
          <a:p>
            <a:pPr defTabSz="3762375">
              <a:defRPr/>
            </a:pPr>
            <a:r>
              <a:rPr lang="en-US" altLang="ja-JP" sz="32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2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2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2400" dirty="0">
                <a:solidFill>
                  <a:schemeClr val="bg1">
                    <a:lumMod val="95000"/>
                  </a:schemeClr>
                </a:solidFill>
                <a:latin typeface="Arial" pitchFamily="34" charset="0"/>
                <a:ea typeface="MS PGothic" pitchFamily="34" charset="-128"/>
              </a:rPr>
              <a:t>©2010 Graphicsland</a:t>
            </a:r>
            <a:endParaRPr lang="en-US" sz="24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195252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4287</TotalTime>
  <Words>1779</Words>
  <Application>Microsoft Office PowerPoint</Application>
  <PresentationFormat>Custom</PresentationFormat>
  <Paragraphs>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36</cp:revision>
  <dcterms:created xsi:type="dcterms:W3CDTF">2013-01-11T17:04:28Z</dcterms:created>
  <dcterms:modified xsi:type="dcterms:W3CDTF">2013-01-24T16:59:06Z</dcterms:modified>
</cp:coreProperties>
</file>