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7F"/>
    <a:srgbClr val="B06010"/>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6" d="100"/>
          <a:sy n="26" d="100"/>
        </p:scale>
        <p:origin x="-1110" y="-828"/>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23951232"/>
        <c:axId val="323969408"/>
        <c:axId val="0"/>
      </c:bar3DChart>
      <c:catAx>
        <c:axId val="323951232"/>
        <c:scaling>
          <c:orientation val="minMax"/>
        </c:scaling>
        <c:delete val="0"/>
        <c:axPos val="b"/>
        <c:majorTickMark val="out"/>
        <c:minorTickMark val="none"/>
        <c:tickLblPos val="nextTo"/>
        <c:txPr>
          <a:bodyPr/>
          <a:lstStyle/>
          <a:p>
            <a:pPr>
              <a:defRPr lang="en-US"/>
            </a:pPr>
            <a:endParaRPr lang="en-US"/>
          </a:p>
        </c:txPr>
        <c:crossAx val="323969408"/>
        <c:crosses val="autoZero"/>
        <c:auto val="1"/>
        <c:lblAlgn val="ctr"/>
        <c:lblOffset val="100"/>
        <c:noMultiLvlLbl val="0"/>
      </c:catAx>
      <c:valAx>
        <c:axId val="323969408"/>
        <c:scaling>
          <c:orientation val="minMax"/>
        </c:scaling>
        <c:delete val="0"/>
        <c:axPos val="l"/>
        <c:majorGridlines/>
        <c:numFmt formatCode="General" sourceLinked="1"/>
        <c:majorTickMark val="out"/>
        <c:minorTickMark val="none"/>
        <c:tickLblPos val="nextTo"/>
        <c:crossAx val="323951232"/>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17631872"/>
        <c:axId val="317638144"/>
      </c:lineChart>
      <c:catAx>
        <c:axId val="317631872"/>
        <c:scaling>
          <c:orientation val="minMax"/>
        </c:scaling>
        <c:delete val="0"/>
        <c:axPos val="b"/>
        <c:majorTickMark val="out"/>
        <c:minorTickMark val="none"/>
        <c:tickLblPos val="nextTo"/>
        <c:crossAx val="317638144"/>
        <c:crosses val="autoZero"/>
        <c:auto val="1"/>
        <c:lblAlgn val="ctr"/>
        <c:lblOffset val="100"/>
        <c:noMultiLvlLbl val="0"/>
      </c:catAx>
      <c:valAx>
        <c:axId val="317638144"/>
        <c:scaling>
          <c:orientation val="minMax"/>
        </c:scaling>
        <c:delete val="0"/>
        <c:axPos val="l"/>
        <c:majorGridlines/>
        <c:numFmt formatCode="General" sourceLinked="1"/>
        <c:majorTickMark val="out"/>
        <c:minorTickMark val="none"/>
        <c:tickLblPos val="nextTo"/>
        <c:crossAx val="317631872"/>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filled"/>
        <c:varyColors val="0"/>
        <c:ser>
          <c:idx val="0"/>
          <c:order val="0"/>
          <c:tx>
            <c:strRef>
              <c:f>Sheet1!$B$1</c:f>
              <c:strCache>
                <c:ptCount val="1"/>
                <c:pt idx="0">
                  <c:v>Series 1</c:v>
                </c:pt>
              </c:strCache>
            </c:strRef>
          </c:tx>
          <c:spPr>
            <a:solidFill>
              <a:schemeClr val="accent5">
                <a:lumMod val="60000"/>
                <a:lumOff val="40000"/>
              </a:schemeClr>
            </a:solidFill>
          </c:spPr>
          <c:dPt>
            <c:idx val="0"/>
            <c:bubble3D val="0"/>
          </c:dPt>
          <c:dPt>
            <c:idx val="1"/>
            <c:bubble3D val="0"/>
          </c:dPt>
          <c:dPt>
            <c:idx val="2"/>
            <c:bubble3D val="0"/>
          </c:dPt>
          <c:dPt>
            <c:idx val="3"/>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axId val="324813568"/>
        <c:axId val="324815104"/>
      </c:radarChart>
      <c:catAx>
        <c:axId val="324813568"/>
        <c:scaling>
          <c:orientation val="minMax"/>
        </c:scaling>
        <c:delete val="0"/>
        <c:axPos val="b"/>
        <c:majorGridlines/>
        <c:majorTickMark val="out"/>
        <c:minorTickMark val="none"/>
        <c:tickLblPos val="nextTo"/>
        <c:crossAx val="324815104"/>
        <c:crosses val="autoZero"/>
        <c:auto val="1"/>
        <c:lblAlgn val="ctr"/>
        <c:lblOffset val="100"/>
        <c:noMultiLvlLbl val="0"/>
      </c:catAx>
      <c:valAx>
        <c:axId val="324815104"/>
        <c:scaling>
          <c:orientation val="minMax"/>
        </c:scaling>
        <c:delete val="0"/>
        <c:axPos val="l"/>
        <c:majorGridlines/>
        <c:numFmt formatCode="General" sourceLinked="1"/>
        <c:majorTickMark val="out"/>
        <c:minorTickMark val="none"/>
        <c:tickLblPos val="nextTo"/>
        <c:crossAx val="324813568"/>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ymbol val="none"/>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ymbol val="none"/>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ymbol val="none"/>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ymbol val="none"/>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ymbol val="none"/>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ymbol val="none"/>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24667264"/>
        <c:axId val="324668800"/>
      </c:lineChart>
      <c:catAx>
        <c:axId val="324667264"/>
        <c:scaling>
          <c:orientation val="minMax"/>
        </c:scaling>
        <c:delete val="0"/>
        <c:axPos val="b"/>
        <c:majorTickMark val="out"/>
        <c:minorTickMark val="none"/>
        <c:tickLblPos val="nextTo"/>
        <c:crossAx val="324668800"/>
        <c:crosses val="autoZero"/>
        <c:auto val="1"/>
        <c:lblAlgn val="ctr"/>
        <c:lblOffset val="100"/>
        <c:noMultiLvlLbl val="0"/>
      </c:catAx>
      <c:valAx>
        <c:axId val="324668800"/>
        <c:scaling>
          <c:orientation val="minMax"/>
        </c:scaling>
        <c:delete val="0"/>
        <c:axPos val="l"/>
        <c:majorGridlines/>
        <c:numFmt formatCode="General" sourceLinked="1"/>
        <c:majorTickMark val="out"/>
        <c:minorTickMark val="none"/>
        <c:tickLblPos val="nextTo"/>
        <c:crossAx val="324667264"/>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4216400"/>
            <a:ext cx="236982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4216400"/>
            <a:ext cx="7037832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4"/>
            <a:ext cx="3730752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24577041"/>
            <a:ext cx="4703825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2" y="24577041"/>
            <a:ext cx="47038263"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4912362"/>
            <a:ext cx="19392903"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2" y="6959601"/>
            <a:ext cx="19392903"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4912362"/>
            <a:ext cx="1940052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6959601"/>
            <a:ext cx="1940052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3"/>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3"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3"/>
            <a:ext cx="3950208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2.wmf"/><Relationship Id="rId7" Type="http://schemas.openxmlformats.org/officeDocument/2006/relationships/chart" Target="../charts/chart2.xml"/><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 name="Picture 6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31407" y="18374182"/>
            <a:ext cx="8504834" cy="1678838"/>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05800" y="14701952"/>
            <a:ext cx="4956962" cy="1836115"/>
          </a:xfrm>
          <a:prstGeom prst="rect">
            <a:avLst/>
          </a:prstGeom>
        </p:spPr>
      </p:pic>
      <p:sp>
        <p:nvSpPr>
          <p:cNvPr id="66" name="Rectangle 65"/>
          <p:cNvSpPr/>
          <p:nvPr/>
        </p:nvSpPr>
        <p:spPr>
          <a:xfrm>
            <a:off x="0" y="0"/>
            <a:ext cx="43891200" cy="21945600"/>
          </a:xfrm>
          <a:prstGeom prst="rect">
            <a:avLst/>
          </a:prstGeom>
          <a:gradFill flip="none" rotWithShape="1">
            <a:gsLst>
              <a:gs pos="15000">
                <a:srgbClr val="B06010">
                  <a:alpha val="53000"/>
                </a:srgbClr>
              </a:gs>
              <a:gs pos="0">
                <a:srgbClr val="B06010"/>
              </a:gs>
              <a:gs pos="100000">
                <a:srgbClr val="B0601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7" name="Picture 6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405800" y="16538067"/>
            <a:ext cx="4956962" cy="1836115"/>
          </a:xfrm>
          <a:prstGeom prst="rect">
            <a:avLst/>
          </a:prstGeom>
        </p:spPr>
      </p:pic>
      <p:pic>
        <p:nvPicPr>
          <p:cNvPr id="68" name="Picture 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632321" y="20001089"/>
            <a:ext cx="8503920" cy="1677924"/>
          </a:xfrm>
          <a:prstGeom prst="rect">
            <a:avLst/>
          </a:prstGeom>
        </p:spPr>
      </p:pic>
      <p:sp>
        <p:nvSpPr>
          <p:cNvPr id="69" name="Rectangle 122"/>
          <p:cNvSpPr/>
          <p:nvPr/>
        </p:nvSpPr>
        <p:spPr>
          <a:xfrm>
            <a:off x="0" y="0"/>
            <a:ext cx="43891200" cy="4267200"/>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gradFill flip="none" rotWithShape="1">
            <a:gsLst>
              <a:gs pos="74000">
                <a:srgbClr val="D9B28B"/>
              </a:gs>
              <a:gs pos="93000">
                <a:srgbClr val="B06010"/>
              </a:gs>
              <a:gs pos="100000">
                <a:srgbClr val="683909"/>
              </a:gs>
              <a:gs pos="833">
                <a:srgbClr val="583008"/>
              </a:gs>
              <a:gs pos="21000">
                <a:srgbClr val="B0601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122"/>
          <p:cNvSpPr/>
          <p:nvPr/>
        </p:nvSpPr>
        <p:spPr>
          <a:xfrm>
            <a:off x="0" y="-1"/>
            <a:ext cx="43891200" cy="4143361"/>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122"/>
          <p:cNvSpPr/>
          <p:nvPr/>
        </p:nvSpPr>
        <p:spPr>
          <a:xfrm>
            <a:off x="0" y="-2"/>
            <a:ext cx="43891200" cy="3695217"/>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657600">
                <a:moveTo>
                  <a:pt x="0" y="0"/>
                </a:moveTo>
                <a:lnTo>
                  <a:pt x="32918400" y="0"/>
                </a:lnTo>
                <a:lnTo>
                  <a:pt x="32918400" y="2427890"/>
                </a:lnTo>
                <a:cubicBezTo>
                  <a:pt x="24611943" y="5966798"/>
                  <a:pt x="2671270" y="68186"/>
                  <a:pt x="0" y="3657600"/>
                </a:cubicBezTo>
                <a:lnTo>
                  <a:pt x="0" y="0"/>
                </a:lnTo>
                <a:close/>
              </a:path>
            </a:pathLst>
          </a:custGeom>
          <a:gradFill flip="none" rotWithShape="1">
            <a:gsLst>
              <a:gs pos="99000">
                <a:srgbClr val="00477F"/>
              </a:gs>
              <a:gs pos="0">
                <a:srgbClr val="00477F"/>
              </a:gs>
              <a:gs pos="72000">
                <a:srgbClr val="00244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8579" y="311652"/>
            <a:ext cx="4956962" cy="1836115"/>
          </a:xfrm>
          <a:prstGeom prst="rect">
            <a:avLst/>
          </a:prstGeom>
        </p:spPr>
      </p:pic>
      <p:sp>
        <p:nvSpPr>
          <p:cNvPr id="73" name="Rectangle 72"/>
          <p:cNvSpPr/>
          <p:nvPr/>
        </p:nvSpPr>
        <p:spPr>
          <a:xfrm>
            <a:off x="584200" y="4572000"/>
            <a:ext cx="8382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9169400" y="4572000"/>
            <a:ext cx="8382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17754600" y="4572000"/>
            <a:ext cx="8382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6339800" y="4572000"/>
            <a:ext cx="8382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1112519" y="5797689"/>
            <a:ext cx="7543800" cy="7109639"/>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78" name="TextBox 77"/>
          <p:cNvSpPr txBox="1"/>
          <p:nvPr/>
        </p:nvSpPr>
        <p:spPr>
          <a:xfrm>
            <a:off x="1112519" y="13887238"/>
            <a:ext cx="7543800" cy="7848302"/>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79" name="TextBox 78"/>
          <p:cNvSpPr txBox="1"/>
          <p:nvPr/>
        </p:nvSpPr>
        <p:spPr>
          <a:xfrm>
            <a:off x="9601198" y="5797689"/>
            <a:ext cx="7543800" cy="1938992"/>
          </a:xfrm>
          <a:prstGeom prst="rect">
            <a:avLst/>
          </a:prstGeom>
          <a:noFill/>
        </p:spPr>
        <p:txBody>
          <a:bodyPr wrap="square" rtlCol="0">
            <a:spAutoFit/>
          </a:bodyPr>
          <a:lstStyle/>
          <a:p>
            <a:r>
              <a:rPr lang="en-US" sz="2400" dirty="0" smtClean="0">
                <a:solidFill>
                  <a:srgbClr val="00477F"/>
                </a:solidFill>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solidFill>
                <a:srgbClr val="00477F"/>
              </a:solidFill>
              <a:cs typeface="Arial" pitchFamily="34" charset="0"/>
            </a:endParaRPr>
          </a:p>
        </p:txBody>
      </p:sp>
      <p:sp>
        <p:nvSpPr>
          <p:cNvPr id="80" name="TextBox 79"/>
          <p:cNvSpPr txBox="1"/>
          <p:nvPr/>
        </p:nvSpPr>
        <p:spPr>
          <a:xfrm>
            <a:off x="9601198" y="13859432"/>
            <a:ext cx="7543800" cy="7478970"/>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a:t>
            </a:r>
          </a:p>
          <a:p>
            <a:pPr marL="457200" indent="-457200">
              <a:buFont typeface="Arial" pitchFamily="34" charset="0"/>
              <a:buChar char="•"/>
            </a:pPr>
            <a:r>
              <a:rPr lang="en-US" sz="2400" dirty="0" smtClean="0">
                <a:solidFill>
                  <a:srgbClr val="00477F"/>
                </a:solidFill>
                <a:cs typeface="Arial" pitchFamily="34" charset="0"/>
              </a:rPr>
              <a:t>List your information on these lines. </a:t>
            </a:r>
          </a:p>
          <a:p>
            <a:r>
              <a:rPr lang="en-US" sz="2400" dirty="0" smtClean="0">
                <a:solidFill>
                  <a:srgbClr val="00477F"/>
                </a:solidFill>
                <a:cs typeface="Arial" pitchFamily="34" charset="0"/>
              </a:rPr>
              <a:t>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solidFill>
                <a:srgbClr val="00477F"/>
              </a:solidFill>
              <a:cs typeface="Arial" pitchFamily="34" charset="0"/>
            </a:endParaRPr>
          </a:p>
        </p:txBody>
      </p:sp>
      <p:sp>
        <p:nvSpPr>
          <p:cNvPr id="81" name="TextBox 80"/>
          <p:cNvSpPr txBox="1"/>
          <p:nvPr/>
        </p:nvSpPr>
        <p:spPr>
          <a:xfrm>
            <a:off x="18287999" y="5797689"/>
            <a:ext cx="7239001" cy="1200329"/>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a:t>
            </a:r>
          </a:p>
        </p:txBody>
      </p:sp>
      <p:graphicFrame>
        <p:nvGraphicFramePr>
          <p:cNvPr id="85" name="Chart 84"/>
          <p:cNvGraphicFramePr/>
          <p:nvPr>
            <p:extLst>
              <p:ext uri="{D42A27DB-BD31-4B8C-83A1-F6EECF244321}">
                <p14:modId xmlns:p14="http://schemas.microsoft.com/office/powerpoint/2010/main" val="4279643314"/>
              </p:ext>
            </p:extLst>
          </p:nvPr>
        </p:nvGraphicFramePr>
        <p:xfrm>
          <a:off x="18211800" y="6982175"/>
          <a:ext cx="7238672" cy="484019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6" name="Chart 85"/>
          <p:cNvGraphicFramePr/>
          <p:nvPr>
            <p:extLst>
              <p:ext uri="{D42A27DB-BD31-4B8C-83A1-F6EECF244321}">
                <p14:modId xmlns:p14="http://schemas.microsoft.com/office/powerpoint/2010/main" val="3160271921"/>
              </p:ext>
            </p:extLst>
          </p:nvPr>
        </p:nvGraphicFramePr>
        <p:xfrm>
          <a:off x="18211800" y="12728335"/>
          <a:ext cx="7238672" cy="4484664"/>
        </p:xfrm>
        <a:graphic>
          <a:graphicData uri="http://schemas.openxmlformats.org/drawingml/2006/chart">
            <c:chart xmlns:c="http://schemas.openxmlformats.org/drawingml/2006/chart" xmlns:r="http://schemas.openxmlformats.org/officeDocument/2006/relationships" r:id="rId7"/>
          </a:graphicData>
        </a:graphic>
      </p:graphicFrame>
      <p:sp>
        <p:nvSpPr>
          <p:cNvPr id="87" name="TextBox 86"/>
          <p:cNvSpPr txBox="1"/>
          <p:nvPr/>
        </p:nvSpPr>
        <p:spPr>
          <a:xfrm>
            <a:off x="18211800" y="11887200"/>
            <a:ext cx="7239001" cy="707886"/>
          </a:xfrm>
          <a:prstGeom prst="rect">
            <a:avLst/>
          </a:prstGeom>
          <a:noFill/>
        </p:spPr>
        <p:txBody>
          <a:bodyPr wrap="square" rtlCol="0">
            <a:spAutoFit/>
          </a:bodyPr>
          <a:lstStyle/>
          <a:p>
            <a:pPr algn="ctr"/>
            <a:r>
              <a:rPr lang="en-US" sz="2000" dirty="0" smtClean="0">
                <a:solidFill>
                  <a:srgbClr val="00477F"/>
                </a:solidFill>
                <a:cs typeface="Arial" pitchFamily="34" charset="0"/>
              </a:rPr>
              <a:t>Your text would go here. List your information on these lines. Your text would go here. List your information on these lines. </a:t>
            </a:r>
          </a:p>
        </p:txBody>
      </p:sp>
      <p:sp>
        <p:nvSpPr>
          <p:cNvPr id="88" name="TextBox 87"/>
          <p:cNvSpPr txBox="1"/>
          <p:nvPr/>
        </p:nvSpPr>
        <p:spPr>
          <a:xfrm>
            <a:off x="18287999" y="17909667"/>
            <a:ext cx="7239001" cy="3416320"/>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a:t>
            </a:r>
          </a:p>
          <a:p>
            <a:pPr marL="457200" indent="-457200">
              <a:buFont typeface="Arial" pitchFamily="34" charset="0"/>
              <a:buChar char="•"/>
            </a:pPr>
            <a:r>
              <a:rPr lang="en-US" sz="2400" dirty="0" smtClean="0">
                <a:solidFill>
                  <a:srgbClr val="00477F"/>
                </a:solidFill>
                <a:cs typeface="Arial" pitchFamily="34" charset="0"/>
              </a:rPr>
              <a:t>List your information on these lines. </a:t>
            </a:r>
          </a:p>
        </p:txBody>
      </p:sp>
      <p:sp>
        <p:nvSpPr>
          <p:cNvPr id="89" name="TextBox 88"/>
          <p:cNvSpPr txBox="1"/>
          <p:nvPr/>
        </p:nvSpPr>
        <p:spPr>
          <a:xfrm>
            <a:off x="26863063" y="5797689"/>
            <a:ext cx="7239001" cy="2308324"/>
          </a:xfrm>
          <a:prstGeom prst="rect">
            <a:avLst/>
          </a:prstGeom>
          <a:noFill/>
        </p:spPr>
        <p:txBody>
          <a:bodyPr wrap="square" rtlCol="0">
            <a:spAutoFit/>
          </a:bodyPr>
          <a:lstStyle/>
          <a:p>
            <a:r>
              <a:rPr lang="en-US" sz="2400" dirty="0" smtClean="0">
                <a:solidFill>
                  <a:srgbClr val="00477F"/>
                </a:solidFill>
                <a:cs typeface="Arial" pitchFamily="34" charset="0"/>
              </a:rPr>
              <a:t>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90" name="Table 89"/>
          <p:cNvGraphicFramePr>
            <a:graphicFrameLocks noGrp="1"/>
          </p:cNvGraphicFramePr>
          <p:nvPr>
            <p:extLst>
              <p:ext uri="{D42A27DB-BD31-4B8C-83A1-F6EECF244321}">
                <p14:modId xmlns:p14="http://schemas.microsoft.com/office/powerpoint/2010/main" val="1613433915"/>
              </p:ext>
            </p:extLst>
          </p:nvPr>
        </p:nvGraphicFramePr>
        <p:xfrm>
          <a:off x="9576895" y="9159847"/>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solidFill>
                          <a:srgbClr val="00477F"/>
                        </a:solidFill>
                      </a:endParaRPr>
                    </a:p>
                  </a:txBody>
                  <a:tcPr/>
                </a:tc>
                <a:tc>
                  <a:txBody>
                    <a:bodyPr/>
                    <a:lstStyle/>
                    <a:p>
                      <a:r>
                        <a:rPr lang="en-US" sz="1800" dirty="0" smtClean="0">
                          <a:solidFill>
                            <a:srgbClr val="00477F"/>
                          </a:solidFill>
                        </a:rPr>
                        <a:t>Pre-test</a:t>
                      </a:r>
                      <a:endParaRPr lang="en-US" sz="1800" dirty="0">
                        <a:solidFill>
                          <a:srgbClr val="00477F"/>
                        </a:solidFill>
                      </a:endParaRPr>
                    </a:p>
                  </a:txBody>
                  <a:tcPr/>
                </a:tc>
                <a:tc>
                  <a:txBody>
                    <a:bodyPr/>
                    <a:lstStyle/>
                    <a:p>
                      <a:r>
                        <a:rPr lang="en-US" sz="1800" dirty="0" smtClean="0">
                          <a:solidFill>
                            <a:srgbClr val="00477F"/>
                          </a:solidFill>
                        </a:rPr>
                        <a:t>6 </a:t>
                      </a:r>
                      <a:r>
                        <a:rPr lang="en-US" sz="1800" dirty="0" err="1" smtClean="0">
                          <a:solidFill>
                            <a:srgbClr val="00477F"/>
                          </a:solidFill>
                        </a:rPr>
                        <a:t>mo</a:t>
                      </a:r>
                      <a:r>
                        <a:rPr lang="en-US" sz="1800" dirty="0" smtClean="0">
                          <a:solidFill>
                            <a:srgbClr val="00477F"/>
                          </a:solidFill>
                        </a:rPr>
                        <a:t> Post-Test</a:t>
                      </a:r>
                      <a:endParaRPr lang="en-US" sz="1800" dirty="0">
                        <a:solidFill>
                          <a:srgbClr val="00477F"/>
                        </a:solidFill>
                      </a:endParaRPr>
                    </a:p>
                  </a:txBody>
                  <a:tcPr/>
                </a:tc>
                <a:tc>
                  <a:txBody>
                    <a:bodyPr/>
                    <a:lstStyle/>
                    <a:p>
                      <a:r>
                        <a:rPr lang="en-US" sz="1800" dirty="0" smtClean="0">
                          <a:solidFill>
                            <a:srgbClr val="00477F"/>
                          </a:solidFill>
                        </a:rPr>
                        <a:t>12-mo Post-Test</a:t>
                      </a:r>
                      <a:endParaRPr lang="en-US" sz="1800" dirty="0">
                        <a:solidFill>
                          <a:srgbClr val="00477F"/>
                        </a:solidFill>
                      </a:endParaRPr>
                    </a:p>
                  </a:txBody>
                  <a:tcPr/>
                </a:tc>
              </a:tr>
              <a:tr h="301954">
                <a:tc>
                  <a:txBody>
                    <a:bodyPr/>
                    <a:lstStyle/>
                    <a:p>
                      <a:r>
                        <a:rPr lang="en-US" sz="1800" dirty="0" smtClean="0">
                          <a:solidFill>
                            <a:srgbClr val="00477F"/>
                          </a:solidFill>
                        </a:rPr>
                        <a:t>Male</a:t>
                      </a:r>
                      <a:r>
                        <a:rPr lang="en-US" sz="1800" baseline="0" dirty="0" smtClean="0">
                          <a:solidFill>
                            <a:srgbClr val="00477F"/>
                          </a:solidFill>
                        </a:rPr>
                        <a:t> Patients</a:t>
                      </a:r>
                      <a:endParaRPr lang="en-US" sz="1800" dirty="0" smtClean="0">
                        <a:solidFill>
                          <a:srgbClr val="00477F"/>
                        </a:solidFill>
                      </a:endParaRPr>
                    </a:p>
                  </a:txBody>
                  <a:tcPr/>
                </a:tc>
                <a:tc>
                  <a:txBody>
                    <a:bodyPr/>
                    <a:lstStyle/>
                    <a:p>
                      <a:r>
                        <a:rPr lang="en-US" sz="1800" dirty="0" smtClean="0">
                          <a:solidFill>
                            <a:srgbClr val="00477F"/>
                          </a:solidFill>
                        </a:rPr>
                        <a:t>61%</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08482">
                <a:tc>
                  <a:txBody>
                    <a:bodyPr/>
                    <a:lstStyle/>
                    <a:p>
                      <a:r>
                        <a:rPr lang="en-US" sz="1800" dirty="0" smtClean="0">
                          <a:solidFill>
                            <a:srgbClr val="00477F"/>
                          </a:solidFill>
                        </a:rPr>
                        <a:t>Female Patients</a:t>
                      </a:r>
                      <a:endParaRPr lang="en-US" sz="1800" dirty="0">
                        <a:solidFill>
                          <a:srgbClr val="00477F"/>
                        </a:solidFill>
                      </a:endParaRPr>
                    </a:p>
                  </a:txBody>
                  <a:tcPr/>
                </a:tc>
                <a:tc>
                  <a:txBody>
                    <a:bodyPr/>
                    <a:lstStyle/>
                    <a:p>
                      <a:r>
                        <a:rPr lang="en-US" sz="1800" dirty="0" smtClean="0">
                          <a:solidFill>
                            <a:srgbClr val="00477F"/>
                          </a:solidFill>
                        </a:rPr>
                        <a:t>39%</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23522">
                <a:tc>
                  <a:txBody>
                    <a:bodyPr/>
                    <a:lstStyle/>
                    <a:p>
                      <a:r>
                        <a:rPr lang="en-US" sz="1800" dirty="0" smtClean="0">
                          <a:solidFill>
                            <a:srgbClr val="00477F"/>
                          </a:solidFill>
                        </a:rPr>
                        <a:t>Hypertension</a:t>
                      </a:r>
                      <a:endParaRPr lang="en-US" sz="1800" dirty="0">
                        <a:solidFill>
                          <a:srgbClr val="00477F"/>
                        </a:solidFill>
                      </a:endParaRPr>
                    </a:p>
                  </a:txBody>
                  <a:tcPr/>
                </a:tc>
                <a:tc>
                  <a:txBody>
                    <a:bodyPr/>
                    <a:lstStyle/>
                    <a:p>
                      <a:r>
                        <a:rPr lang="en-US" sz="1800" dirty="0" smtClean="0">
                          <a:solidFill>
                            <a:srgbClr val="00477F"/>
                          </a:solidFill>
                        </a:rPr>
                        <a:t>2.6%</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12.4%</a:t>
                      </a:r>
                      <a:endParaRPr lang="en-US" sz="1800" dirty="0">
                        <a:solidFill>
                          <a:srgbClr val="00477F"/>
                        </a:solidFill>
                      </a:endParaRPr>
                    </a:p>
                  </a:txBody>
                  <a:tcPr/>
                </a:tc>
              </a:tr>
              <a:tr h="301954">
                <a:tc>
                  <a:txBody>
                    <a:bodyPr/>
                    <a:lstStyle/>
                    <a:p>
                      <a:r>
                        <a:rPr lang="en-US" sz="1800" dirty="0" smtClean="0">
                          <a:solidFill>
                            <a:srgbClr val="00477F"/>
                          </a:solidFill>
                        </a:rPr>
                        <a:t>Snoring</a:t>
                      </a:r>
                      <a:endParaRPr lang="en-US" sz="1800" dirty="0">
                        <a:solidFill>
                          <a:srgbClr val="00477F"/>
                        </a:solidFill>
                      </a:endParaRPr>
                    </a:p>
                  </a:txBody>
                  <a:tcPr/>
                </a:tc>
                <a:tc>
                  <a:txBody>
                    <a:bodyPr/>
                    <a:lstStyle/>
                    <a:p>
                      <a:r>
                        <a:rPr lang="en-US" sz="1800" dirty="0" smtClean="0">
                          <a:solidFill>
                            <a:srgbClr val="00477F"/>
                          </a:solidFill>
                        </a:rPr>
                        <a:t>11.35%</a:t>
                      </a:r>
                      <a:endParaRPr lang="en-US" sz="1800" dirty="0">
                        <a:solidFill>
                          <a:srgbClr val="00477F"/>
                        </a:solidFill>
                      </a:endParaRPr>
                    </a:p>
                  </a:txBody>
                  <a:tcPr/>
                </a:tc>
                <a:tc>
                  <a:txBody>
                    <a:bodyPr/>
                    <a:lstStyle/>
                    <a:p>
                      <a:r>
                        <a:rPr lang="en-US" sz="1800" dirty="0" smtClean="0">
                          <a:solidFill>
                            <a:srgbClr val="00477F"/>
                          </a:solidFill>
                        </a:rPr>
                        <a:t>10.2%</a:t>
                      </a:r>
                      <a:endParaRPr lang="en-US" sz="1800" dirty="0">
                        <a:solidFill>
                          <a:srgbClr val="00477F"/>
                        </a:solidFill>
                      </a:endParaRPr>
                    </a:p>
                  </a:txBody>
                  <a:tcPr/>
                </a:tc>
                <a:tc>
                  <a:txBody>
                    <a:bodyPr/>
                    <a:lstStyle/>
                    <a:p>
                      <a:r>
                        <a:rPr lang="en-US" sz="1800" dirty="0" smtClean="0">
                          <a:solidFill>
                            <a:srgbClr val="00477F"/>
                          </a:solidFill>
                        </a:rPr>
                        <a:t>15.8%</a:t>
                      </a:r>
                      <a:endParaRPr lang="en-US" sz="1800" dirty="0">
                        <a:solidFill>
                          <a:srgbClr val="00477F"/>
                        </a:solidFill>
                      </a:endParaRPr>
                    </a:p>
                  </a:txBody>
                  <a:tcPr/>
                </a:tc>
              </a:tr>
              <a:tr h="301954">
                <a:tc>
                  <a:txBody>
                    <a:bodyPr/>
                    <a:lstStyle/>
                    <a:p>
                      <a:r>
                        <a:rPr lang="en-US" sz="1800" dirty="0" smtClean="0">
                          <a:solidFill>
                            <a:srgbClr val="00477F"/>
                          </a:solidFill>
                        </a:rPr>
                        <a:t>Medications</a:t>
                      </a:r>
                      <a:endParaRPr lang="en-US" sz="1800" dirty="0">
                        <a:solidFill>
                          <a:srgbClr val="00477F"/>
                        </a:solidFill>
                      </a:endParaRPr>
                    </a:p>
                  </a:txBody>
                  <a:tcPr/>
                </a:tc>
                <a:tc>
                  <a:txBody>
                    <a:bodyPr/>
                    <a:lstStyle/>
                    <a:p>
                      <a:r>
                        <a:rPr lang="en-US" sz="1800" dirty="0" smtClean="0">
                          <a:solidFill>
                            <a:srgbClr val="00477F"/>
                          </a:solidFill>
                        </a:rPr>
                        <a:t>45.2%</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40%</a:t>
                      </a:r>
                      <a:endParaRPr lang="en-US" sz="1800" dirty="0">
                        <a:solidFill>
                          <a:srgbClr val="00477F"/>
                        </a:solidFill>
                      </a:endParaRPr>
                    </a:p>
                  </a:txBody>
                  <a:tcPr/>
                </a:tc>
              </a:tr>
              <a:tr h="301954">
                <a:tc>
                  <a:txBody>
                    <a:bodyPr/>
                    <a:lstStyle/>
                    <a:p>
                      <a:r>
                        <a:rPr lang="en-US" sz="1800" dirty="0" smtClean="0">
                          <a:solidFill>
                            <a:srgbClr val="00477F"/>
                          </a:solidFill>
                        </a:rPr>
                        <a:t>Smoking</a:t>
                      </a:r>
                      <a:endParaRPr lang="en-US" sz="1800" dirty="0">
                        <a:solidFill>
                          <a:srgbClr val="00477F"/>
                        </a:solidFill>
                      </a:endParaRPr>
                    </a:p>
                  </a:txBody>
                  <a:tcPr/>
                </a:tc>
                <a:tc>
                  <a:txBody>
                    <a:bodyPr/>
                    <a:lstStyle/>
                    <a:p>
                      <a:r>
                        <a:rPr lang="en-US" sz="1800" dirty="0" smtClean="0">
                          <a:solidFill>
                            <a:srgbClr val="00477F"/>
                          </a:solidFill>
                        </a:rPr>
                        <a:t>16.5%</a:t>
                      </a:r>
                      <a:endParaRPr lang="en-US" sz="1800" dirty="0">
                        <a:solidFill>
                          <a:srgbClr val="00477F"/>
                        </a:solidFill>
                      </a:endParaRPr>
                    </a:p>
                  </a:txBody>
                  <a:tcPr/>
                </a:tc>
                <a:tc>
                  <a:txBody>
                    <a:bodyPr/>
                    <a:lstStyle/>
                    <a:p>
                      <a:r>
                        <a:rPr lang="en-US" sz="1800" dirty="0" smtClean="0">
                          <a:solidFill>
                            <a:srgbClr val="00477F"/>
                          </a:solidFill>
                        </a:rPr>
                        <a:t>14.5%</a:t>
                      </a:r>
                      <a:endParaRPr lang="en-US" sz="1800" dirty="0">
                        <a:solidFill>
                          <a:srgbClr val="00477F"/>
                        </a:solidFill>
                      </a:endParaRPr>
                    </a:p>
                  </a:txBody>
                  <a:tcPr/>
                </a:tc>
                <a:tc>
                  <a:txBody>
                    <a:bodyPr/>
                    <a:lstStyle/>
                    <a:p>
                      <a:r>
                        <a:rPr lang="en-US" sz="1800" dirty="0" smtClean="0">
                          <a:solidFill>
                            <a:srgbClr val="00477F"/>
                          </a:solidFill>
                        </a:rPr>
                        <a:t>10.14%</a:t>
                      </a:r>
                      <a:endParaRPr lang="en-US" sz="1800" dirty="0">
                        <a:solidFill>
                          <a:srgbClr val="00477F"/>
                        </a:solidFill>
                      </a:endParaRPr>
                    </a:p>
                  </a:txBody>
                  <a:tcPr/>
                </a:tc>
              </a:tr>
              <a:tr h="301954">
                <a:tc>
                  <a:txBody>
                    <a:bodyPr/>
                    <a:lstStyle/>
                    <a:p>
                      <a:r>
                        <a:rPr lang="en-US" sz="1800" dirty="0" smtClean="0">
                          <a:solidFill>
                            <a:srgbClr val="00477F"/>
                          </a:solidFill>
                        </a:rPr>
                        <a:t>Pregnancy</a:t>
                      </a:r>
                      <a:endParaRPr lang="en-US" sz="1800" dirty="0">
                        <a:solidFill>
                          <a:srgbClr val="00477F"/>
                        </a:solidFill>
                      </a:endParaRPr>
                    </a:p>
                  </a:txBody>
                  <a:tcPr/>
                </a:tc>
                <a:tc>
                  <a:txBody>
                    <a:bodyPr/>
                    <a:lstStyle/>
                    <a:p>
                      <a:r>
                        <a:rPr lang="en-US" sz="1800" dirty="0" smtClean="0">
                          <a:solidFill>
                            <a:srgbClr val="00477F"/>
                          </a:solidFill>
                        </a:rPr>
                        <a:t>.3%</a:t>
                      </a:r>
                      <a:endParaRPr lang="en-US" sz="1800" dirty="0">
                        <a:solidFill>
                          <a:srgbClr val="00477F"/>
                        </a:solidFill>
                      </a:endParaRPr>
                    </a:p>
                  </a:txBody>
                  <a:tcPr/>
                </a:tc>
                <a:tc>
                  <a:txBody>
                    <a:bodyPr/>
                    <a:lstStyle/>
                    <a:p>
                      <a:r>
                        <a:rPr lang="en-US" sz="1800" dirty="0" smtClean="0">
                          <a:solidFill>
                            <a:srgbClr val="00477F"/>
                          </a:solidFill>
                        </a:rPr>
                        <a:t>15%</a:t>
                      </a:r>
                      <a:endParaRPr lang="en-US" sz="1800" dirty="0">
                        <a:solidFill>
                          <a:srgbClr val="00477F"/>
                        </a:solidFill>
                      </a:endParaRPr>
                    </a:p>
                  </a:txBody>
                  <a:tcPr/>
                </a:tc>
                <a:tc>
                  <a:txBody>
                    <a:bodyPr/>
                    <a:lstStyle/>
                    <a:p>
                      <a:r>
                        <a:rPr lang="en-US" sz="1800" dirty="0" smtClean="0">
                          <a:solidFill>
                            <a:srgbClr val="00477F"/>
                          </a:solidFill>
                        </a:rPr>
                        <a:t>12%</a:t>
                      </a:r>
                      <a:endParaRPr lang="en-US" sz="1800" dirty="0">
                        <a:solidFill>
                          <a:srgbClr val="00477F"/>
                        </a:solidFill>
                      </a:endParaRPr>
                    </a:p>
                  </a:txBody>
                  <a:tcPr/>
                </a:tc>
              </a:tr>
              <a:tr h="301954">
                <a:tc>
                  <a:txBody>
                    <a:bodyPr/>
                    <a:lstStyle/>
                    <a:p>
                      <a:r>
                        <a:rPr lang="en-US" sz="1800" dirty="0" smtClean="0">
                          <a:solidFill>
                            <a:srgbClr val="00477F"/>
                          </a:solidFill>
                        </a:rPr>
                        <a:t>Alcoholism</a:t>
                      </a:r>
                      <a:endParaRPr lang="en-US" sz="1800" dirty="0">
                        <a:solidFill>
                          <a:srgbClr val="00477F"/>
                        </a:solidFill>
                      </a:endParaRPr>
                    </a:p>
                  </a:txBody>
                  <a:tcPr/>
                </a:tc>
                <a:tc>
                  <a:txBody>
                    <a:bodyPr/>
                    <a:lstStyle/>
                    <a:p>
                      <a:r>
                        <a:rPr lang="en-US" sz="1800" dirty="0" smtClean="0">
                          <a:solidFill>
                            <a:srgbClr val="00477F"/>
                          </a:solidFill>
                        </a:rPr>
                        <a:t>2.5%</a:t>
                      </a:r>
                      <a:endParaRPr lang="en-US" sz="1800" dirty="0">
                        <a:solidFill>
                          <a:srgbClr val="00477F"/>
                        </a:solidFill>
                      </a:endParaRPr>
                    </a:p>
                  </a:txBody>
                  <a:tcPr/>
                </a:tc>
                <a:tc>
                  <a:txBody>
                    <a:bodyPr/>
                    <a:lstStyle/>
                    <a:p>
                      <a:r>
                        <a:rPr lang="en-US" sz="1800" dirty="0" smtClean="0">
                          <a:solidFill>
                            <a:srgbClr val="00477F"/>
                          </a:solidFill>
                        </a:rPr>
                        <a:t>36.47%</a:t>
                      </a:r>
                      <a:endParaRPr lang="en-US" sz="1800" dirty="0">
                        <a:solidFill>
                          <a:srgbClr val="00477F"/>
                        </a:solidFill>
                      </a:endParaRPr>
                    </a:p>
                  </a:txBody>
                  <a:tcPr/>
                </a:tc>
                <a:tc>
                  <a:txBody>
                    <a:bodyPr/>
                    <a:lstStyle/>
                    <a:p>
                      <a:r>
                        <a:rPr lang="en-US" sz="1800" dirty="0" smtClean="0">
                          <a:solidFill>
                            <a:srgbClr val="00477F"/>
                          </a:solidFill>
                        </a:rPr>
                        <a:t>11.6%</a:t>
                      </a:r>
                      <a:endParaRPr lang="en-US" sz="1800" dirty="0">
                        <a:solidFill>
                          <a:srgbClr val="00477F"/>
                        </a:solidFill>
                      </a:endParaRPr>
                    </a:p>
                  </a:txBody>
                  <a:tcPr/>
                </a:tc>
              </a:tr>
            </a:tbl>
          </a:graphicData>
        </a:graphic>
      </p:graphicFrame>
      <p:sp>
        <p:nvSpPr>
          <p:cNvPr id="91" name="TextBox 90"/>
          <p:cNvSpPr txBox="1"/>
          <p:nvPr/>
        </p:nvSpPr>
        <p:spPr>
          <a:xfrm>
            <a:off x="9439605" y="8529966"/>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rgbClr val="00477F"/>
                </a:solidFill>
                <a:effectLst>
                  <a:outerShdw blurRad="76200" dist="63500" dir="2700000" algn="tl">
                    <a:schemeClr val="bg1">
                      <a:alpha val="28000"/>
                    </a:schemeClr>
                  </a:outerShdw>
                </a:effectLst>
                <a:cs typeface="Arial" pitchFamily="34" charset="0"/>
              </a:rPr>
              <a:t>Participants</a:t>
            </a:r>
          </a:p>
        </p:txBody>
      </p:sp>
      <p:sp>
        <p:nvSpPr>
          <p:cNvPr id="92" name="TextBox 91"/>
          <p:cNvSpPr txBox="1"/>
          <p:nvPr/>
        </p:nvSpPr>
        <p:spPr>
          <a:xfrm>
            <a:off x="9439605" y="13322929"/>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rgbClr val="00477F"/>
                </a:solidFill>
                <a:effectLst>
                  <a:outerShdw blurRad="76200" dist="63500" dir="2700000" algn="tl">
                    <a:schemeClr val="bg1">
                      <a:alpha val="28000"/>
                    </a:schemeClr>
                  </a:outerShdw>
                </a:effectLst>
                <a:cs typeface="Arial" pitchFamily="34" charset="0"/>
              </a:rPr>
              <a:t>Methods</a:t>
            </a:r>
          </a:p>
        </p:txBody>
      </p:sp>
      <p:sp>
        <p:nvSpPr>
          <p:cNvPr id="93" name="TextBox 92"/>
          <p:cNvSpPr txBox="1"/>
          <p:nvPr/>
        </p:nvSpPr>
        <p:spPr>
          <a:xfrm>
            <a:off x="18364200" y="17201781"/>
            <a:ext cx="7239001" cy="707886"/>
          </a:xfrm>
          <a:prstGeom prst="rect">
            <a:avLst/>
          </a:prstGeom>
          <a:noFill/>
        </p:spPr>
        <p:txBody>
          <a:bodyPr wrap="square" rtlCol="0">
            <a:spAutoFit/>
          </a:bodyPr>
          <a:lstStyle/>
          <a:p>
            <a:pPr algn="ctr"/>
            <a:r>
              <a:rPr lang="en-US" sz="2000" dirty="0" smtClean="0">
                <a:solidFill>
                  <a:srgbClr val="00477F"/>
                </a:solidFill>
                <a:cs typeface="Arial" pitchFamily="34" charset="0"/>
              </a:rPr>
              <a:t>Your text would go here. List your information on these lines. Your text would go here. List your information on these lines. </a:t>
            </a:r>
          </a:p>
        </p:txBody>
      </p:sp>
      <p:grpSp>
        <p:nvGrpSpPr>
          <p:cNvPr id="96" name="Group 95"/>
          <p:cNvGrpSpPr/>
          <p:nvPr/>
        </p:nvGrpSpPr>
        <p:grpSpPr>
          <a:xfrm>
            <a:off x="802664" y="4572000"/>
            <a:ext cx="7731736" cy="990600"/>
            <a:chOff x="375944" y="4572000"/>
            <a:chExt cx="7731736" cy="990600"/>
          </a:xfrm>
        </p:grpSpPr>
        <p:sp>
          <p:nvSpPr>
            <p:cNvPr id="97"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8"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9" name="TextBox 98"/>
            <p:cNvSpPr txBox="1"/>
            <p:nvPr/>
          </p:nvSpPr>
          <p:spPr>
            <a:xfrm>
              <a:off x="375944" y="4648200"/>
              <a:ext cx="7713343" cy="707886"/>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000" b="1" dirty="0" smtClean="0">
                  <a:solidFill>
                    <a:srgbClr val="00477F"/>
                  </a:solidFill>
                  <a:cs typeface="Arial" pitchFamily="34" charset="0"/>
                </a:rPr>
                <a:t>Abstract</a:t>
              </a:r>
            </a:p>
          </p:txBody>
        </p:sp>
      </p:grpSp>
      <p:grpSp>
        <p:nvGrpSpPr>
          <p:cNvPr id="100" name="Group 99"/>
          <p:cNvGrpSpPr/>
          <p:nvPr/>
        </p:nvGrpSpPr>
        <p:grpSpPr>
          <a:xfrm>
            <a:off x="802664" y="12917104"/>
            <a:ext cx="7731736" cy="990600"/>
            <a:chOff x="375944" y="4572000"/>
            <a:chExt cx="7731736" cy="990600"/>
          </a:xfrm>
        </p:grpSpPr>
        <p:sp>
          <p:nvSpPr>
            <p:cNvPr id="101"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2"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3" name="TextBox 102"/>
            <p:cNvSpPr txBox="1"/>
            <p:nvPr/>
          </p:nvSpPr>
          <p:spPr>
            <a:xfrm>
              <a:off x="375944" y="4648200"/>
              <a:ext cx="7713343" cy="707886"/>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000" b="1" dirty="0" smtClean="0">
                  <a:solidFill>
                    <a:srgbClr val="00477F"/>
                  </a:solidFill>
                  <a:cs typeface="Arial" pitchFamily="34" charset="0"/>
                </a:rPr>
                <a:t>Introduction</a:t>
              </a:r>
            </a:p>
          </p:txBody>
        </p:sp>
      </p:grpSp>
      <p:grpSp>
        <p:nvGrpSpPr>
          <p:cNvPr id="104" name="Group 103"/>
          <p:cNvGrpSpPr/>
          <p:nvPr/>
        </p:nvGrpSpPr>
        <p:grpSpPr>
          <a:xfrm>
            <a:off x="9296400" y="4572000"/>
            <a:ext cx="7731736" cy="990600"/>
            <a:chOff x="375944" y="4572000"/>
            <a:chExt cx="7731736" cy="990600"/>
          </a:xfrm>
        </p:grpSpPr>
        <p:sp>
          <p:nvSpPr>
            <p:cNvPr id="105"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6"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7" name="TextBox 106"/>
            <p:cNvSpPr txBox="1"/>
            <p:nvPr/>
          </p:nvSpPr>
          <p:spPr>
            <a:xfrm>
              <a:off x="375944" y="4648200"/>
              <a:ext cx="7713343" cy="707886"/>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000" b="1" dirty="0" smtClean="0">
                  <a:solidFill>
                    <a:srgbClr val="00477F"/>
                  </a:solidFill>
                  <a:cs typeface="Arial" pitchFamily="34" charset="0"/>
                </a:rPr>
                <a:t>Introduction cont.</a:t>
              </a:r>
            </a:p>
          </p:txBody>
        </p:sp>
      </p:grpSp>
      <p:grpSp>
        <p:nvGrpSpPr>
          <p:cNvPr id="108" name="Group 107"/>
          <p:cNvGrpSpPr/>
          <p:nvPr/>
        </p:nvGrpSpPr>
        <p:grpSpPr>
          <a:xfrm>
            <a:off x="17983200" y="4572000"/>
            <a:ext cx="7731736" cy="990600"/>
            <a:chOff x="375944" y="4572000"/>
            <a:chExt cx="7731736" cy="990600"/>
          </a:xfrm>
        </p:grpSpPr>
        <p:sp>
          <p:nvSpPr>
            <p:cNvPr id="109"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10"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11" name="TextBox 110"/>
            <p:cNvSpPr txBox="1"/>
            <p:nvPr/>
          </p:nvSpPr>
          <p:spPr>
            <a:xfrm>
              <a:off x="375944" y="4648200"/>
              <a:ext cx="7713343" cy="707886"/>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000" b="1" dirty="0" smtClean="0">
                  <a:solidFill>
                    <a:srgbClr val="00477F"/>
                  </a:solidFill>
                  <a:cs typeface="Arial" pitchFamily="34" charset="0"/>
                </a:rPr>
                <a:t>Results</a:t>
              </a:r>
            </a:p>
          </p:txBody>
        </p:sp>
      </p:grpSp>
      <p:grpSp>
        <p:nvGrpSpPr>
          <p:cNvPr id="112" name="Group 111"/>
          <p:cNvGrpSpPr/>
          <p:nvPr/>
        </p:nvGrpSpPr>
        <p:grpSpPr>
          <a:xfrm>
            <a:off x="26558264" y="4572000"/>
            <a:ext cx="7731736" cy="990600"/>
            <a:chOff x="375944" y="4572000"/>
            <a:chExt cx="7731736" cy="990600"/>
          </a:xfrm>
        </p:grpSpPr>
        <p:sp>
          <p:nvSpPr>
            <p:cNvPr id="113"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14"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15" name="TextBox 114"/>
            <p:cNvSpPr txBox="1"/>
            <p:nvPr/>
          </p:nvSpPr>
          <p:spPr>
            <a:xfrm>
              <a:off x="375944" y="4648200"/>
              <a:ext cx="7713343" cy="707886"/>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000" b="1" dirty="0" smtClean="0">
                  <a:solidFill>
                    <a:srgbClr val="00477F"/>
                  </a:solidFill>
                  <a:cs typeface="Arial" pitchFamily="34" charset="0"/>
                </a:rPr>
                <a:t>Results cont.</a:t>
              </a:r>
            </a:p>
          </p:txBody>
        </p:sp>
      </p:grpSp>
      <p:grpSp>
        <p:nvGrpSpPr>
          <p:cNvPr id="116" name="Group 115"/>
          <p:cNvGrpSpPr/>
          <p:nvPr/>
        </p:nvGrpSpPr>
        <p:grpSpPr>
          <a:xfrm>
            <a:off x="9296400" y="7610713"/>
            <a:ext cx="7731736" cy="990600"/>
            <a:chOff x="375944" y="4572000"/>
            <a:chExt cx="7731736" cy="990600"/>
          </a:xfrm>
        </p:grpSpPr>
        <p:sp>
          <p:nvSpPr>
            <p:cNvPr id="117"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18"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19" name="TextBox 118"/>
            <p:cNvSpPr txBox="1"/>
            <p:nvPr/>
          </p:nvSpPr>
          <p:spPr>
            <a:xfrm>
              <a:off x="375944" y="4648200"/>
              <a:ext cx="7713343" cy="707886"/>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000" b="1" dirty="0" smtClean="0">
                  <a:solidFill>
                    <a:srgbClr val="00477F"/>
                  </a:solidFill>
                  <a:cs typeface="Arial" pitchFamily="34" charset="0"/>
                </a:rPr>
                <a:t>Materials &amp; Methods</a:t>
              </a:r>
            </a:p>
          </p:txBody>
        </p:sp>
      </p:grpSp>
      <p:sp>
        <p:nvSpPr>
          <p:cNvPr id="128" name="TextBox 127"/>
          <p:cNvSpPr txBox="1"/>
          <p:nvPr/>
        </p:nvSpPr>
        <p:spPr>
          <a:xfrm>
            <a:off x="6172399" y="76200"/>
            <a:ext cx="33869211" cy="1569660"/>
          </a:xfrm>
          <a:prstGeom prst="rect">
            <a:avLst/>
          </a:prstGeom>
          <a:noFill/>
        </p:spPr>
        <p:txBody>
          <a:bodyPr wrap="square" rtlCol="0">
            <a:spAutoFit/>
          </a:bodyPr>
          <a:lstStyle/>
          <a:p>
            <a:pPr algn="ctr"/>
            <a:r>
              <a:rPr lang="en-US" sz="4800" b="1" dirty="0" smtClean="0">
                <a:solidFill>
                  <a:schemeClr val="bg1"/>
                </a:solidFill>
                <a:cs typeface="Arial" pitchFamily="34" charset="0"/>
              </a:rPr>
              <a:t>This is a Scientific Poster Template created by Graphicsland &amp; MakeSigns.com </a:t>
            </a:r>
          </a:p>
          <a:p>
            <a:pPr algn="ctr"/>
            <a:r>
              <a:rPr lang="en-US" sz="4800" b="1" dirty="0" smtClean="0">
                <a:solidFill>
                  <a:schemeClr val="bg1"/>
                </a:solidFill>
                <a:cs typeface="Arial" pitchFamily="34" charset="0"/>
              </a:rPr>
              <a:t>Your poster title would go on these lines</a:t>
            </a:r>
            <a:endParaRPr lang="en-US" sz="4800" b="1" dirty="0">
              <a:solidFill>
                <a:schemeClr val="bg1"/>
              </a:solidFill>
              <a:cs typeface="Arial" pitchFamily="34" charset="0"/>
            </a:endParaRPr>
          </a:p>
        </p:txBody>
      </p:sp>
      <p:sp>
        <p:nvSpPr>
          <p:cNvPr id="129" name="TextBox 128"/>
          <p:cNvSpPr txBox="1"/>
          <p:nvPr/>
        </p:nvSpPr>
        <p:spPr>
          <a:xfrm>
            <a:off x="7951354" y="1600200"/>
            <a:ext cx="29125335" cy="954107"/>
          </a:xfrm>
          <a:prstGeom prst="rect">
            <a:avLst/>
          </a:prstGeom>
          <a:noFill/>
        </p:spPr>
        <p:txBody>
          <a:bodyPr wrap="square" rtlCol="0">
            <a:spAutoFit/>
          </a:bodyPr>
          <a:lstStyle/>
          <a:p>
            <a:pPr algn="ctr"/>
            <a:r>
              <a:rPr lang="en-US" sz="2800" dirty="0" smtClean="0">
                <a:solidFill>
                  <a:schemeClr val="bg1"/>
                </a:solidFill>
                <a:cs typeface="Arial" pitchFamily="34" charset="0"/>
              </a:rPr>
              <a:t>Author Name, RN</a:t>
            </a:r>
            <a:r>
              <a:rPr lang="en-US" sz="2800" baseline="30000" dirty="0" smtClean="0">
                <a:solidFill>
                  <a:schemeClr val="bg1"/>
                </a:solidFill>
                <a:cs typeface="Arial" pitchFamily="34" charset="0"/>
              </a:rPr>
              <a:t>1</a:t>
            </a:r>
            <a:r>
              <a:rPr lang="en-US" sz="2800" dirty="0" smtClean="0">
                <a:solidFill>
                  <a:schemeClr val="bg1"/>
                </a:solidFill>
                <a:cs typeface="Arial" pitchFamily="34" charset="0"/>
              </a:rPr>
              <a:t>; Author Name, Ph.D</a:t>
            </a:r>
            <a:r>
              <a:rPr lang="en-US" sz="2800" baseline="30000" dirty="0" smtClean="0">
                <a:solidFill>
                  <a:schemeClr val="bg1"/>
                </a:solidFill>
                <a:cs typeface="Arial" pitchFamily="34" charset="0"/>
              </a:rPr>
              <a:t>2</a:t>
            </a:r>
            <a:r>
              <a:rPr lang="en-US" sz="2800" dirty="0" smtClean="0">
                <a:solidFill>
                  <a:schemeClr val="bg1"/>
                </a:solidFill>
                <a:cs typeface="Arial" pitchFamily="34" charset="0"/>
              </a:rPr>
              <a:t>, Author Name, RN</a:t>
            </a:r>
            <a:r>
              <a:rPr lang="en-US" sz="2800" baseline="30000" dirty="0" smtClean="0">
                <a:solidFill>
                  <a:schemeClr val="bg1"/>
                </a:solidFill>
                <a:cs typeface="Arial" pitchFamily="34" charset="0"/>
              </a:rPr>
              <a:t>2,3</a:t>
            </a:r>
            <a:r>
              <a:rPr lang="en-US" sz="2800" dirty="0" smtClean="0">
                <a:solidFill>
                  <a:schemeClr val="bg1"/>
                </a:solidFill>
                <a:cs typeface="Arial" pitchFamily="34" charset="0"/>
              </a:rPr>
              <a:t>; Author Name, Ph.D</a:t>
            </a:r>
            <a:r>
              <a:rPr lang="en-US" sz="2800" baseline="30000" dirty="0" smtClean="0">
                <a:solidFill>
                  <a:schemeClr val="bg1"/>
                </a:solidFill>
                <a:cs typeface="Arial" pitchFamily="34" charset="0"/>
              </a:rPr>
              <a:t>1,4</a:t>
            </a:r>
            <a:r>
              <a:rPr lang="en-US" sz="2800" dirty="0" smtClean="0">
                <a:solidFill>
                  <a:schemeClr val="bg1"/>
                </a:solidFill>
                <a:cs typeface="Arial" pitchFamily="34" charset="0"/>
              </a:rPr>
              <a:t> </a:t>
            </a:r>
          </a:p>
          <a:p>
            <a:pPr algn="ctr"/>
            <a:r>
              <a:rPr lang="en-US" sz="2800" baseline="30000" dirty="0" smtClean="0">
                <a:solidFill>
                  <a:schemeClr val="bg1"/>
                </a:solidFill>
                <a:cs typeface="Arial" pitchFamily="34" charset="0"/>
              </a:rPr>
              <a:t>1</a:t>
            </a:r>
            <a:r>
              <a:rPr lang="en-US" sz="2800" dirty="0" smtClean="0">
                <a:solidFill>
                  <a:schemeClr val="bg1"/>
                </a:solidFill>
                <a:cs typeface="Arial" pitchFamily="34" charset="0"/>
              </a:rPr>
              <a:t>Name of University, City, State; </a:t>
            </a:r>
            <a:r>
              <a:rPr lang="en-US" sz="2800" baseline="30000" dirty="0" smtClean="0">
                <a:solidFill>
                  <a:schemeClr val="bg1"/>
                </a:solidFill>
                <a:cs typeface="Arial" pitchFamily="34" charset="0"/>
              </a:rPr>
              <a:t>2</a:t>
            </a:r>
            <a:r>
              <a:rPr lang="en-US" sz="2800" dirty="0" smtClean="0">
                <a:solidFill>
                  <a:schemeClr val="bg1"/>
                </a:solidFill>
                <a:cs typeface="Arial" pitchFamily="34" charset="0"/>
              </a:rPr>
              <a:t>Name of Another  University, City, State; </a:t>
            </a:r>
            <a:r>
              <a:rPr lang="en-US" sz="2800" baseline="30000" dirty="0" smtClean="0">
                <a:solidFill>
                  <a:schemeClr val="bg1"/>
                </a:solidFill>
                <a:cs typeface="Arial" pitchFamily="34" charset="0"/>
              </a:rPr>
              <a:t>3</a:t>
            </a:r>
            <a:r>
              <a:rPr lang="en-US" sz="2800" dirty="0" smtClean="0">
                <a:solidFill>
                  <a:schemeClr val="bg1"/>
                </a:solidFill>
                <a:cs typeface="Arial" pitchFamily="34" charset="0"/>
              </a:rPr>
              <a:t>Name of University, City, State; </a:t>
            </a:r>
            <a:r>
              <a:rPr lang="en-US" sz="2800" baseline="30000" dirty="0" smtClean="0">
                <a:solidFill>
                  <a:schemeClr val="bg1"/>
                </a:solidFill>
                <a:cs typeface="Arial" pitchFamily="34" charset="0"/>
              </a:rPr>
              <a:t>4</a:t>
            </a:r>
            <a:r>
              <a:rPr lang="en-US" sz="2800" dirty="0" smtClean="0">
                <a:solidFill>
                  <a:schemeClr val="bg1"/>
                </a:solidFill>
                <a:cs typeface="Arial" pitchFamily="34" charset="0"/>
              </a:rPr>
              <a:t>Name of University, City, State; </a:t>
            </a:r>
            <a:endParaRPr lang="en-US" sz="2800" dirty="0">
              <a:solidFill>
                <a:schemeClr val="bg1"/>
              </a:solidFill>
              <a:cs typeface="Arial" pitchFamily="34" charset="0"/>
            </a:endParaRPr>
          </a:p>
        </p:txBody>
      </p:sp>
      <p:sp>
        <p:nvSpPr>
          <p:cNvPr id="160" name="Rectangle 159"/>
          <p:cNvSpPr/>
          <p:nvPr/>
        </p:nvSpPr>
        <p:spPr>
          <a:xfrm>
            <a:off x="34925000" y="4572000"/>
            <a:ext cx="8382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TextBox 160"/>
          <p:cNvSpPr txBox="1"/>
          <p:nvPr/>
        </p:nvSpPr>
        <p:spPr>
          <a:xfrm>
            <a:off x="35549863" y="9209544"/>
            <a:ext cx="7239001" cy="3416320"/>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62" name="TextBox 161"/>
          <p:cNvSpPr txBox="1"/>
          <p:nvPr/>
        </p:nvSpPr>
        <p:spPr>
          <a:xfrm>
            <a:off x="35549863" y="13233975"/>
            <a:ext cx="7239001" cy="1569660"/>
          </a:xfrm>
          <a:prstGeom prst="rect">
            <a:avLst/>
          </a:prstGeom>
          <a:noFill/>
        </p:spPr>
        <p:txBody>
          <a:bodyPr wrap="square" rtlCol="0">
            <a:spAutoFit/>
          </a:bodyPr>
          <a:lstStyle/>
          <a:p>
            <a:pPr marL="457200" indent="-457200">
              <a:buFont typeface="Arial" pitchFamily="34" charset="0"/>
              <a:buChar char="•"/>
            </a:pPr>
            <a:r>
              <a:rPr lang="en-US" sz="24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a:t>
            </a:r>
          </a:p>
          <a:p>
            <a:pPr marL="457200" indent="-457200">
              <a:buFont typeface="Arial" pitchFamily="34" charset="0"/>
              <a:buChar char="•"/>
            </a:pPr>
            <a:r>
              <a:rPr lang="en-US" sz="2400" dirty="0" smtClean="0">
                <a:solidFill>
                  <a:srgbClr val="00477F"/>
                </a:solidFill>
                <a:cs typeface="Arial" pitchFamily="34" charset="0"/>
              </a:rPr>
              <a:t>List your information on these lines. </a:t>
            </a:r>
          </a:p>
        </p:txBody>
      </p:sp>
      <p:sp>
        <p:nvSpPr>
          <p:cNvPr id="163" name="TextBox 162"/>
          <p:cNvSpPr txBox="1"/>
          <p:nvPr/>
        </p:nvSpPr>
        <p:spPr>
          <a:xfrm>
            <a:off x="35549863" y="15547778"/>
            <a:ext cx="7239001" cy="4247317"/>
          </a:xfrm>
          <a:prstGeom prst="rect">
            <a:avLst/>
          </a:prstGeom>
          <a:noFill/>
        </p:spPr>
        <p:txBody>
          <a:bodyPr wrap="square" rtlCol="0">
            <a:spAutoFit/>
          </a:bodyPr>
          <a:lstStyle/>
          <a:p>
            <a:pPr marL="457200" indent="-457200">
              <a:buFont typeface="+mj-lt"/>
              <a:buAutoNum type="arabicPeriod"/>
            </a:pPr>
            <a:r>
              <a:rPr lang="en-US" sz="18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solidFill>
                  <a:srgbClr val="00477F"/>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solidFill>
                  <a:srgbClr val="00477F"/>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solidFill>
                <a:srgbClr val="00477F"/>
              </a:solidFill>
              <a:cs typeface="Arial" pitchFamily="34" charset="0"/>
            </a:endParaRPr>
          </a:p>
          <a:p>
            <a:pPr marL="457200" indent="-457200">
              <a:buFont typeface="+mj-lt"/>
              <a:buAutoNum type="arabicPeriod"/>
            </a:pPr>
            <a:endParaRPr lang="en-US" sz="1800" dirty="0" smtClean="0">
              <a:solidFill>
                <a:srgbClr val="00477F"/>
              </a:solidFill>
              <a:cs typeface="Arial" pitchFamily="34" charset="0"/>
            </a:endParaRPr>
          </a:p>
        </p:txBody>
      </p:sp>
      <p:sp>
        <p:nvSpPr>
          <p:cNvPr id="164" name="TextBox 163"/>
          <p:cNvSpPr txBox="1"/>
          <p:nvPr/>
        </p:nvSpPr>
        <p:spPr>
          <a:xfrm>
            <a:off x="35549863" y="5797689"/>
            <a:ext cx="7239001" cy="2308324"/>
          </a:xfrm>
          <a:prstGeom prst="rect">
            <a:avLst/>
          </a:prstGeom>
          <a:noFill/>
        </p:spPr>
        <p:txBody>
          <a:bodyPr wrap="square" rtlCol="0">
            <a:spAutoFit/>
          </a:bodyPr>
          <a:lstStyle/>
          <a:p>
            <a:r>
              <a:rPr lang="en-US" sz="2400" dirty="0" smtClean="0">
                <a:solidFill>
                  <a:srgbClr val="00477F"/>
                </a:solidFill>
                <a:cs typeface="Arial" pitchFamily="34" charset="0"/>
              </a:rPr>
              <a:t>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a:t>
            </a:r>
          </a:p>
        </p:txBody>
      </p:sp>
      <p:sp>
        <p:nvSpPr>
          <p:cNvPr id="165" name="TextBox 164"/>
          <p:cNvSpPr txBox="1"/>
          <p:nvPr/>
        </p:nvSpPr>
        <p:spPr>
          <a:xfrm>
            <a:off x="35510451" y="1264920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rgbClr val="00477F"/>
                </a:solidFill>
                <a:effectLst>
                  <a:outerShdw blurRad="76200" dist="63500" dir="2700000" algn="tl">
                    <a:schemeClr val="bg1">
                      <a:alpha val="28000"/>
                    </a:schemeClr>
                  </a:outerShdw>
                </a:effectLst>
                <a:cs typeface="Arial" pitchFamily="34" charset="0"/>
              </a:rPr>
              <a:t>Limitations</a:t>
            </a:r>
          </a:p>
        </p:txBody>
      </p:sp>
      <p:sp>
        <p:nvSpPr>
          <p:cNvPr id="166" name="TextBox 165"/>
          <p:cNvSpPr txBox="1"/>
          <p:nvPr/>
        </p:nvSpPr>
        <p:spPr>
          <a:xfrm>
            <a:off x="35510451" y="1506871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rgbClr val="00477F"/>
                </a:solidFill>
                <a:effectLst>
                  <a:outerShdw blurRad="76200" dist="63500" dir="2700000" algn="tl">
                    <a:schemeClr val="bg1">
                      <a:alpha val="28000"/>
                    </a:schemeClr>
                  </a:outerShdw>
                </a:effectLst>
                <a:cs typeface="Arial" pitchFamily="34" charset="0"/>
              </a:rPr>
              <a:t>References</a:t>
            </a:r>
          </a:p>
        </p:txBody>
      </p:sp>
      <p:grpSp>
        <p:nvGrpSpPr>
          <p:cNvPr id="167" name="Group 166"/>
          <p:cNvGrpSpPr/>
          <p:nvPr/>
        </p:nvGrpSpPr>
        <p:grpSpPr>
          <a:xfrm>
            <a:off x="35245064" y="4572000"/>
            <a:ext cx="7731736" cy="990600"/>
            <a:chOff x="375944" y="4572000"/>
            <a:chExt cx="7731736" cy="990600"/>
          </a:xfrm>
        </p:grpSpPr>
        <p:sp>
          <p:nvSpPr>
            <p:cNvPr id="168"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9"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0" name="TextBox 169"/>
            <p:cNvSpPr txBox="1"/>
            <p:nvPr/>
          </p:nvSpPr>
          <p:spPr>
            <a:xfrm>
              <a:off x="375944" y="4648200"/>
              <a:ext cx="7713343" cy="707886"/>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000" b="1" dirty="0" smtClean="0">
                  <a:solidFill>
                    <a:srgbClr val="00477F"/>
                  </a:solidFill>
                  <a:cs typeface="Arial" pitchFamily="34" charset="0"/>
                </a:rPr>
                <a:t>Results cont.</a:t>
              </a:r>
            </a:p>
          </p:txBody>
        </p:sp>
      </p:grpSp>
      <p:grpSp>
        <p:nvGrpSpPr>
          <p:cNvPr id="171" name="Group 170"/>
          <p:cNvGrpSpPr/>
          <p:nvPr/>
        </p:nvGrpSpPr>
        <p:grpSpPr>
          <a:xfrm>
            <a:off x="35245064" y="8218944"/>
            <a:ext cx="7731736" cy="990600"/>
            <a:chOff x="375944" y="4572000"/>
            <a:chExt cx="7731736" cy="990600"/>
          </a:xfrm>
        </p:grpSpPr>
        <p:sp>
          <p:nvSpPr>
            <p:cNvPr id="172" name="Rectangle 122"/>
            <p:cNvSpPr/>
            <p:nvPr/>
          </p:nvSpPr>
          <p:spPr>
            <a:xfrm>
              <a:off x="487680" y="4572001"/>
              <a:ext cx="7620000" cy="9905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3" name="Rectangle 122"/>
            <p:cNvSpPr/>
            <p:nvPr/>
          </p:nvSpPr>
          <p:spPr>
            <a:xfrm>
              <a:off x="487680" y="4572000"/>
              <a:ext cx="7620000" cy="9143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66150"/>
                <a:gd name="connsiteX1" fmla="*/ 32918400 w 32918400"/>
                <a:gd name="connsiteY1" fmla="*/ 0 h 3766150"/>
                <a:gd name="connsiteX2" fmla="*/ 32918400 w 32918400"/>
                <a:gd name="connsiteY2" fmla="*/ 2427890 h 3766150"/>
                <a:gd name="connsiteX3" fmla="*/ 0 w 32918400"/>
                <a:gd name="connsiteY3" fmla="*/ 3657600 h 3766150"/>
                <a:gd name="connsiteX4" fmla="*/ 0 w 32918400"/>
                <a:gd name="connsiteY4" fmla="*/ 0 h 3766150"/>
                <a:gd name="connsiteX0" fmla="*/ 0 w 32918400"/>
                <a:gd name="connsiteY0" fmla="*/ 0 h 3926500"/>
                <a:gd name="connsiteX1" fmla="*/ 32918400 w 32918400"/>
                <a:gd name="connsiteY1" fmla="*/ 0 h 3926500"/>
                <a:gd name="connsiteX2" fmla="*/ 32918400 w 32918400"/>
                <a:gd name="connsiteY2" fmla="*/ 2427890 h 3926500"/>
                <a:gd name="connsiteX3" fmla="*/ 0 w 32918400"/>
                <a:gd name="connsiteY3" fmla="*/ 3657600 h 3926500"/>
                <a:gd name="connsiteX4" fmla="*/ 0 w 32918400"/>
                <a:gd name="connsiteY4" fmla="*/ 0 h 3926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926500">
                  <a:moveTo>
                    <a:pt x="0" y="0"/>
                  </a:moveTo>
                  <a:lnTo>
                    <a:pt x="32918400" y="0"/>
                  </a:lnTo>
                  <a:lnTo>
                    <a:pt x="32918400" y="2427890"/>
                  </a:lnTo>
                  <a:cubicBezTo>
                    <a:pt x="26076164" y="6680555"/>
                    <a:pt x="2774731" y="163022"/>
                    <a:pt x="0" y="3657600"/>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4" name="TextBox 173"/>
            <p:cNvSpPr txBox="1"/>
            <p:nvPr/>
          </p:nvSpPr>
          <p:spPr>
            <a:xfrm>
              <a:off x="375944" y="4648200"/>
              <a:ext cx="7713343" cy="707886"/>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4000" b="1" dirty="0" smtClean="0">
                  <a:solidFill>
                    <a:srgbClr val="00477F"/>
                  </a:solidFill>
                  <a:cs typeface="Arial" pitchFamily="34" charset="0"/>
                </a:rPr>
                <a:t>Conclusion</a:t>
              </a:r>
            </a:p>
          </p:txBody>
        </p:sp>
      </p:grpSp>
      <p:graphicFrame>
        <p:nvGraphicFramePr>
          <p:cNvPr id="175" name="Chart 174"/>
          <p:cNvGraphicFramePr/>
          <p:nvPr>
            <p:extLst>
              <p:ext uri="{D42A27DB-BD31-4B8C-83A1-F6EECF244321}">
                <p14:modId xmlns:p14="http://schemas.microsoft.com/office/powerpoint/2010/main" val="3250595716"/>
              </p:ext>
            </p:extLst>
          </p:nvPr>
        </p:nvGraphicFramePr>
        <p:xfrm>
          <a:off x="27014752" y="8367047"/>
          <a:ext cx="7238672" cy="484019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76" name="Chart 175"/>
          <p:cNvGraphicFramePr/>
          <p:nvPr>
            <p:extLst>
              <p:ext uri="{D42A27DB-BD31-4B8C-83A1-F6EECF244321}">
                <p14:modId xmlns:p14="http://schemas.microsoft.com/office/powerpoint/2010/main" val="1531336468"/>
              </p:ext>
            </p:extLst>
          </p:nvPr>
        </p:nvGraphicFramePr>
        <p:xfrm>
          <a:off x="27014752" y="13831503"/>
          <a:ext cx="7238672" cy="4484664"/>
        </p:xfrm>
        <a:graphic>
          <a:graphicData uri="http://schemas.openxmlformats.org/drawingml/2006/chart">
            <c:chart xmlns:c="http://schemas.openxmlformats.org/drawingml/2006/chart" xmlns:r="http://schemas.openxmlformats.org/officeDocument/2006/relationships" r:id="rId9"/>
          </a:graphicData>
        </a:graphic>
      </p:graphicFrame>
      <p:sp>
        <p:nvSpPr>
          <p:cNvPr id="179" name="TextBox 178"/>
          <p:cNvSpPr txBox="1"/>
          <p:nvPr/>
        </p:nvSpPr>
        <p:spPr>
          <a:xfrm>
            <a:off x="26863063" y="18640933"/>
            <a:ext cx="7239001" cy="2308324"/>
          </a:xfrm>
          <a:prstGeom prst="rect">
            <a:avLst/>
          </a:prstGeom>
          <a:noFill/>
        </p:spPr>
        <p:txBody>
          <a:bodyPr wrap="square" rtlCol="0">
            <a:spAutoFit/>
          </a:bodyPr>
          <a:lstStyle/>
          <a:p>
            <a:r>
              <a:rPr lang="en-US" sz="2400" dirty="0" smtClean="0">
                <a:solidFill>
                  <a:srgbClr val="00477F"/>
                </a:solidFill>
                <a:cs typeface="Arial" pitchFamily="34" charset="0"/>
              </a:rPr>
              <a:t>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a:t>
            </a:r>
          </a:p>
        </p:txBody>
      </p:sp>
      <p:sp>
        <p:nvSpPr>
          <p:cNvPr id="82" name="Text Box 28"/>
          <p:cNvSpPr txBox="1">
            <a:spLocks noChangeArrowheads="1"/>
          </p:cNvSpPr>
          <p:nvPr/>
        </p:nvSpPr>
        <p:spPr bwMode="auto">
          <a:xfrm>
            <a:off x="9829800" y="6324600"/>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24”x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24”x 48”, 36”x 72”, 42”x 84”, 18”x 36” and 21”x 42”.</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 </a:t>
            </a:r>
          </a:p>
          <a:p>
            <a:pPr algn="r" defTabSz="3762375">
              <a:defRPr/>
            </a:pPr>
            <a:r>
              <a:rPr lang="en-US" altLang="ja-JP" sz="3000" dirty="0">
                <a:solidFill>
                  <a:schemeClr val="bg2">
                    <a:lumMod val="20000"/>
                    <a:lumOff val="80000"/>
                  </a:schemeClr>
                </a:solidFill>
                <a:latin typeface="Arial" pitchFamily="34" charset="0"/>
                <a:ea typeface="MS PGothic" pitchFamily="34" charset="-128"/>
              </a:rPr>
              <a:t>©2010 Graphicsland</a:t>
            </a:r>
            <a:endParaRPr lang="en-US" sz="3000" dirty="0">
              <a:solidFill>
                <a:schemeClr val="bg2">
                  <a:lumMod val="20000"/>
                  <a:lumOff val="80000"/>
                </a:schemeClr>
              </a:solidFill>
              <a:latin typeface="Arial" pitchFamily="34" charset="0"/>
            </a:endParaRPr>
          </a:p>
        </p:txBody>
      </p:sp>
    </p:spTree>
    <p:extLst>
      <p:ext uri="{BB962C8B-B14F-4D97-AF65-F5344CB8AC3E}">
        <p14:creationId xmlns:p14="http://schemas.microsoft.com/office/powerpoint/2010/main" val="3557232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4303</TotalTime>
  <Words>1450</Words>
  <Application>Microsoft Office PowerPoint</Application>
  <PresentationFormat>Custom</PresentationFormat>
  <Paragraphs>92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33</cp:revision>
  <dcterms:created xsi:type="dcterms:W3CDTF">2013-01-11T17:04:28Z</dcterms:created>
  <dcterms:modified xsi:type="dcterms:W3CDTF">2013-01-24T17:01:03Z</dcterms:modified>
</cp:coreProperties>
</file>