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5385472"/>
        <c:axId val="305387008"/>
        <c:axId val="0"/>
      </c:bar3DChart>
      <c:catAx>
        <c:axId val="305385472"/>
        <c:scaling>
          <c:orientation val="minMax"/>
        </c:scaling>
        <c:delete val="0"/>
        <c:axPos val="b"/>
        <c:majorTickMark val="out"/>
        <c:minorTickMark val="none"/>
        <c:tickLblPos val="nextTo"/>
        <c:crossAx val="305387008"/>
        <c:crosses val="autoZero"/>
        <c:auto val="1"/>
        <c:lblAlgn val="ctr"/>
        <c:lblOffset val="100"/>
        <c:noMultiLvlLbl val="0"/>
      </c:catAx>
      <c:valAx>
        <c:axId val="305387008"/>
        <c:scaling>
          <c:orientation val="minMax"/>
        </c:scaling>
        <c:delete val="0"/>
        <c:axPos val="l"/>
        <c:majorGridlines/>
        <c:numFmt formatCode="General" sourceLinked="1"/>
        <c:majorTickMark val="out"/>
        <c:minorTickMark val="none"/>
        <c:tickLblPos val="nextTo"/>
        <c:crossAx val="30538547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5410816"/>
        <c:axId val="305412736"/>
      </c:lineChart>
      <c:catAx>
        <c:axId val="305410816"/>
        <c:scaling>
          <c:orientation val="minMax"/>
        </c:scaling>
        <c:delete val="0"/>
        <c:axPos val="b"/>
        <c:majorTickMark val="out"/>
        <c:minorTickMark val="none"/>
        <c:tickLblPos val="nextTo"/>
        <c:crossAx val="305412736"/>
        <c:crosses val="autoZero"/>
        <c:auto val="1"/>
        <c:lblAlgn val="ctr"/>
        <c:lblOffset val="100"/>
        <c:noMultiLvlLbl val="0"/>
      </c:catAx>
      <c:valAx>
        <c:axId val="305412736"/>
        <c:scaling>
          <c:orientation val="minMax"/>
        </c:scaling>
        <c:delete val="0"/>
        <c:axPos val="l"/>
        <c:majorGridlines/>
        <c:numFmt formatCode="General" sourceLinked="1"/>
        <c:majorTickMark val="out"/>
        <c:minorTickMark val="none"/>
        <c:tickLblPos val="nextTo"/>
        <c:crossAx val="30541081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6746496"/>
        <c:axId val="306748032"/>
        <c:axId val="0"/>
      </c:bar3DChart>
      <c:catAx>
        <c:axId val="306746496"/>
        <c:scaling>
          <c:orientation val="minMax"/>
        </c:scaling>
        <c:delete val="0"/>
        <c:axPos val="b"/>
        <c:majorTickMark val="out"/>
        <c:minorTickMark val="none"/>
        <c:tickLblPos val="nextTo"/>
        <c:crossAx val="306748032"/>
        <c:crosses val="autoZero"/>
        <c:auto val="1"/>
        <c:lblAlgn val="ctr"/>
        <c:lblOffset val="100"/>
        <c:noMultiLvlLbl val="0"/>
      </c:catAx>
      <c:valAx>
        <c:axId val="306748032"/>
        <c:scaling>
          <c:orientation val="minMax"/>
        </c:scaling>
        <c:delete val="0"/>
        <c:axPos val="l"/>
        <c:majorGridlines/>
        <c:numFmt formatCode="General" sourceLinked="1"/>
        <c:majorTickMark val="out"/>
        <c:minorTickMark val="none"/>
        <c:tickLblPos val="nextTo"/>
        <c:crossAx val="306746496"/>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Rectangle 409"/>
          <p:cNvSpPr/>
          <p:nvPr/>
        </p:nvSpPr>
        <p:spPr>
          <a:xfrm>
            <a:off x="0" y="0"/>
            <a:ext cx="43891200" cy="32918400"/>
          </a:xfrm>
          <a:prstGeom prst="rect">
            <a:avLst/>
          </a:prstGeom>
          <a:gradFill>
            <a:gsLst>
              <a:gs pos="100000">
                <a:srgbClr val="00477F"/>
              </a:gs>
              <a:gs pos="83000">
                <a:srgbClr val="C8D5DE"/>
              </a:gs>
              <a:gs pos="1000">
                <a:srgbClr val="00477F"/>
              </a:gs>
              <a:gs pos="3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1" name="Group 410"/>
          <p:cNvGrpSpPr/>
          <p:nvPr/>
        </p:nvGrpSpPr>
        <p:grpSpPr>
          <a:xfrm>
            <a:off x="-76200" y="0"/>
            <a:ext cx="44046648" cy="3294024"/>
            <a:chOff x="1828800" y="0"/>
            <a:chExt cx="29184600" cy="2363307"/>
          </a:xfrm>
          <a:solidFill>
            <a:schemeClr val="bg1"/>
          </a:solidFill>
        </p:grpSpPr>
        <p:sp>
          <p:nvSpPr>
            <p:cNvPr id="412"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4" name="Group 413"/>
          <p:cNvGrpSpPr/>
          <p:nvPr/>
        </p:nvGrpSpPr>
        <p:grpSpPr>
          <a:xfrm>
            <a:off x="1" y="0"/>
            <a:ext cx="43891201" cy="3192582"/>
            <a:chOff x="1828800" y="0"/>
            <a:chExt cx="29184600" cy="2363307"/>
          </a:xfrm>
          <a:gradFill flip="none" rotWithShape="1">
            <a:gsLst>
              <a:gs pos="0">
                <a:schemeClr val="bg1">
                  <a:shade val="30000"/>
                  <a:satMod val="115000"/>
                </a:schemeClr>
              </a:gs>
              <a:gs pos="29000">
                <a:srgbClr val="E2E2E2"/>
              </a:gs>
              <a:gs pos="100000">
                <a:schemeClr val="bg1">
                  <a:shade val="100000"/>
                  <a:satMod val="115000"/>
                </a:schemeClr>
              </a:gs>
            </a:gsLst>
            <a:lin ang="16200000" scaled="1"/>
            <a:tileRect/>
          </a:gradFill>
        </p:grpSpPr>
        <p:sp>
          <p:nvSpPr>
            <p:cNvPr id="415"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7" name="Group 416"/>
          <p:cNvGrpSpPr/>
          <p:nvPr/>
        </p:nvGrpSpPr>
        <p:grpSpPr>
          <a:xfrm rot="10800000">
            <a:off x="-77724" y="31708023"/>
            <a:ext cx="44046648" cy="1210376"/>
            <a:chOff x="1828800" y="0"/>
            <a:chExt cx="29184600" cy="2363307"/>
          </a:xfrm>
          <a:solidFill>
            <a:srgbClr val="B06010"/>
          </a:solidFill>
        </p:grpSpPr>
        <p:sp>
          <p:nvSpPr>
            <p:cNvPr id="418"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0" name="Group 419"/>
          <p:cNvGrpSpPr/>
          <p:nvPr/>
        </p:nvGrpSpPr>
        <p:grpSpPr>
          <a:xfrm rot="10800000">
            <a:off x="1525" y="31816314"/>
            <a:ext cx="43891200" cy="1102084"/>
            <a:chOff x="1828800" y="0"/>
            <a:chExt cx="29184600" cy="2363307"/>
          </a:xfrm>
          <a:gradFill flip="none" rotWithShape="1">
            <a:gsLst>
              <a:gs pos="38000">
                <a:srgbClr val="B06010"/>
              </a:gs>
              <a:gs pos="2000">
                <a:srgbClr val="EB841D"/>
              </a:gs>
            </a:gsLst>
            <a:lin ang="16200000" scaled="1"/>
            <a:tileRect/>
          </a:gradFill>
        </p:grpSpPr>
        <p:sp>
          <p:nvSpPr>
            <p:cNvPr id="421" name="Rectangle 4"/>
            <p:cNvSpPr/>
            <p:nvPr/>
          </p:nvSpPr>
          <p:spPr>
            <a:xfrm>
              <a:off x="1828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2" name="Rectangle 4"/>
            <p:cNvSpPr/>
            <p:nvPr/>
          </p:nvSpPr>
          <p:spPr>
            <a:xfrm flipH="1">
              <a:off x="11734800" y="0"/>
              <a:ext cx="19278600" cy="2363307"/>
            </a:xfrm>
            <a:custGeom>
              <a:avLst/>
              <a:gdLst>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0 w 19278600"/>
                <a:gd name="connsiteY3" fmla="*/ 2362200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2200"/>
                <a:gd name="connsiteX1" fmla="*/ 19278600 w 19278600"/>
                <a:gd name="connsiteY1" fmla="*/ 0 h 2362200"/>
                <a:gd name="connsiteX2" fmla="*/ 19278600 w 19278600"/>
                <a:gd name="connsiteY2" fmla="*/ 2362200 h 2362200"/>
                <a:gd name="connsiteX3" fmla="*/ 1734207 w 19278600"/>
                <a:gd name="connsiteY3" fmla="*/ 2299138 h 2362200"/>
                <a:gd name="connsiteX4" fmla="*/ 0 w 19278600"/>
                <a:gd name="connsiteY4" fmla="*/ 0 h 2362200"/>
                <a:gd name="connsiteX0" fmla="*/ 0 w 19278600"/>
                <a:gd name="connsiteY0" fmla="*/ 0 h 2363307"/>
                <a:gd name="connsiteX1" fmla="*/ 19278600 w 19278600"/>
                <a:gd name="connsiteY1" fmla="*/ 0 h 2363307"/>
                <a:gd name="connsiteX2" fmla="*/ 19278600 w 19278600"/>
                <a:gd name="connsiteY2" fmla="*/ 2362200 h 2363307"/>
                <a:gd name="connsiteX3" fmla="*/ 1734207 w 19278600"/>
                <a:gd name="connsiteY3" fmla="*/ 2363307 h 2363307"/>
                <a:gd name="connsiteX4" fmla="*/ 0 w 19278600"/>
                <a:gd name="connsiteY4" fmla="*/ 0 h 2363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0" h="2363307">
                  <a:moveTo>
                    <a:pt x="0" y="0"/>
                  </a:moveTo>
                  <a:lnTo>
                    <a:pt x="19278600" y="0"/>
                  </a:lnTo>
                  <a:lnTo>
                    <a:pt x="19278600" y="2362200"/>
                  </a:lnTo>
                  <a:lnTo>
                    <a:pt x="1734207" y="2363307"/>
                  </a:lnTo>
                  <a:cubicBezTo>
                    <a:pt x="441434" y="2364183"/>
                    <a:pt x="819807" y="9765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3" name="Group 422"/>
          <p:cNvGrpSpPr/>
          <p:nvPr/>
        </p:nvGrpSpPr>
        <p:grpSpPr>
          <a:xfrm>
            <a:off x="32738067" y="-100850"/>
            <a:ext cx="9298919" cy="4620759"/>
            <a:chOff x="32939038" y="12746038"/>
            <a:chExt cx="6172200" cy="3067050"/>
          </a:xfrm>
        </p:grpSpPr>
        <p:sp>
          <p:nvSpPr>
            <p:cNvPr id="424"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5" name="Freeform 424"/>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6" name="Freeform 425"/>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7"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8"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9"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0"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1"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2"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3"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4"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5"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6"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7"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8"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9"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0"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1"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2"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3"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4"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5"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6"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7"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8"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9"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0"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1"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2"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3"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4"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5"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6"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7"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8"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9"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0"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1"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2"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3"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4"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5"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6"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7"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8"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9"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0"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71" name="TextBox 470"/>
          <p:cNvSpPr txBox="1"/>
          <p:nvPr/>
        </p:nvSpPr>
        <p:spPr>
          <a:xfrm>
            <a:off x="2337847" y="406192"/>
            <a:ext cx="30395927" cy="2123658"/>
          </a:xfrm>
          <a:prstGeom prst="rect">
            <a:avLst/>
          </a:prstGeom>
          <a:noFill/>
        </p:spPr>
        <p:txBody>
          <a:bodyPr wrap="square" rtlCol="0">
            <a:spAutoFit/>
          </a:bodyPr>
          <a:lstStyle/>
          <a:p>
            <a:pPr algn="ctr"/>
            <a:r>
              <a:rPr lang="en-US" sz="6600" b="1" dirty="0" smtClean="0">
                <a:solidFill>
                  <a:srgbClr val="00477F"/>
                </a:solidFill>
                <a:cs typeface="Arial" pitchFamily="34" charset="0"/>
              </a:rPr>
              <a:t>This is a Scientific Poster Template created by Graphicsland &amp; MakeSigns.com </a:t>
            </a:r>
          </a:p>
          <a:p>
            <a:pPr algn="ctr"/>
            <a:r>
              <a:rPr lang="en-US" sz="6600" b="1" dirty="0" smtClean="0">
                <a:solidFill>
                  <a:srgbClr val="00477F"/>
                </a:solidFill>
                <a:cs typeface="Arial" pitchFamily="34" charset="0"/>
              </a:rPr>
              <a:t>Your poster title would go on these lines</a:t>
            </a:r>
            <a:endParaRPr lang="en-US" sz="6600" b="1" dirty="0">
              <a:solidFill>
                <a:srgbClr val="00477F"/>
              </a:solidFill>
              <a:cs typeface="Arial" pitchFamily="34" charset="0"/>
            </a:endParaRPr>
          </a:p>
        </p:txBody>
      </p:sp>
      <p:sp>
        <p:nvSpPr>
          <p:cNvPr id="472" name="TextBox 471"/>
          <p:cNvSpPr txBox="1"/>
          <p:nvPr/>
        </p:nvSpPr>
        <p:spPr>
          <a:xfrm>
            <a:off x="2743227" y="3418582"/>
            <a:ext cx="29585167" cy="1077218"/>
          </a:xfrm>
          <a:prstGeom prst="rect">
            <a:avLst/>
          </a:prstGeom>
          <a:noFill/>
        </p:spPr>
        <p:txBody>
          <a:bodyPr wrap="square" rtlCol="0">
            <a:spAutoFit/>
          </a:bodyPr>
          <a:lstStyle/>
          <a:p>
            <a:pPr algn="ctr"/>
            <a:r>
              <a:rPr lang="en-US" sz="3200" dirty="0" smtClean="0">
                <a:cs typeface="Arial" pitchFamily="34" charset="0"/>
              </a:rPr>
              <a:t>Author Name, RN</a:t>
            </a:r>
            <a:r>
              <a:rPr lang="en-US" sz="3200" baseline="30000" dirty="0" smtClean="0">
                <a:cs typeface="Arial" pitchFamily="34" charset="0"/>
              </a:rPr>
              <a:t>1</a:t>
            </a:r>
            <a:r>
              <a:rPr lang="en-US" sz="3200" dirty="0" smtClean="0">
                <a:cs typeface="Arial" pitchFamily="34" charset="0"/>
              </a:rPr>
              <a:t>; Author Name, Ph.D</a:t>
            </a:r>
            <a:r>
              <a:rPr lang="en-US" sz="3200" baseline="30000" dirty="0" smtClean="0">
                <a:cs typeface="Arial" pitchFamily="34" charset="0"/>
              </a:rPr>
              <a:t>2</a:t>
            </a:r>
            <a:r>
              <a:rPr lang="en-US" sz="3200" dirty="0" smtClean="0">
                <a:cs typeface="Arial" pitchFamily="34" charset="0"/>
              </a:rPr>
              <a:t>, Author Name, RN</a:t>
            </a:r>
            <a:r>
              <a:rPr lang="en-US" sz="3200" baseline="30000" dirty="0" smtClean="0">
                <a:cs typeface="Arial" pitchFamily="34" charset="0"/>
              </a:rPr>
              <a:t>2,3</a:t>
            </a:r>
            <a:r>
              <a:rPr lang="en-US" sz="3200" dirty="0" smtClean="0">
                <a:cs typeface="Arial" pitchFamily="34" charset="0"/>
              </a:rPr>
              <a:t>; Author Name, Ph.D</a:t>
            </a:r>
            <a:r>
              <a:rPr lang="en-US" sz="3200" baseline="30000" dirty="0" smtClean="0">
                <a:cs typeface="Arial" pitchFamily="34" charset="0"/>
              </a:rPr>
              <a:t>1,4</a:t>
            </a:r>
            <a:r>
              <a:rPr lang="en-US" sz="3200" dirty="0" smtClean="0">
                <a:cs typeface="Arial" pitchFamily="34" charset="0"/>
              </a:rPr>
              <a:t> </a:t>
            </a:r>
          </a:p>
          <a:p>
            <a:pPr algn="ctr"/>
            <a:r>
              <a:rPr lang="en-US" sz="3200" baseline="30000" dirty="0" smtClean="0">
                <a:cs typeface="Arial" pitchFamily="34" charset="0"/>
              </a:rPr>
              <a:t>1</a:t>
            </a:r>
            <a:r>
              <a:rPr lang="en-US" sz="3200" dirty="0" smtClean="0">
                <a:cs typeface="Arial" pitchFamily="34" charset="0"/>
              </a:rPr>
              <a:t>Name of University, City, State; </a:t>
            </a:r>
            <a:r>
              <a:rPr lang="en-US" sz="3200" baseline="30000" dirty="0" smtClean="0">
                <a:cs typeface="Arial" pitchFamily="34" charset="0"/>
              </a:rPr>
              <a:t>2</a:t>
            </a:r>
            <a:r>
              <a:rPr lang="en-US" sz="3200" dirty="0" smtClean="0">
                <a:cs typeface="Arial" pitchFamily="34" charset="0"/>
              </a:rPr>
              <a:t>Name of Another  University, City, State; </a:t>
            </a:r>
            <a:r>
              <a:rPr lang="en-US" sz="3200" baseline="30000" dirty="0" smtClean="0">
                <a:cs typeface="Arial" pitchFamily="34" charset="0"/>
              </a:rPr>
              <a:t>3</a:t>
            </a:r>
            <a:r>
              <a:rPr lang="en-US" sz="3200" dirty="0" smtClean="0">
                <a:cs typeface="Arial" pitchFamily="34" charset="0"/>
              </a:rPr>
              <a:t>Name of University, City, State; </a:t>
            </a:r>
            <a:r>
              <a:rPr lang="en-US" sz="3200" baseline="30000" dirty="0" smtClean="0">
                <a:cs typeface="Arial" pitchFamily="34" charset="0"/>
              </a:rPr>
              <a:t>4</a:t>
            </a:r>
            <a:r>
              <a:rPr lang="en-US" sz="3200" dirty="0" smtClean="0">
                <a:cs typeface="Arial" pitchFamily="34" charset="0"/>
              </a:rPr>
              <a:t>Name of University, City, State; </a:t>
            </a:r>
            <a:endParaRPr lang="en-US" sz="3200" dirty="0">
              <a:cs typeface="Arial" pitchFamily="34" charset="0"/>
            </a:endParaRPr>
          </a:p>
        </p:txBody>
      </p:sp>
      <p:grpSp>
        <p:nvGrpSpPr>
          <p:cNvPr id="473" name="Group 472"/>
          <p:cNvGrpSpPr/>
          <p:nvPr/>
        </p:nvGrpSpPr>
        <p:grpSpPr>
          <a:xfrm>
            <a:off x="44735518" y="28459153"/>
            <a:ext cx="6597924" cy="2002405"/>
            <a:chOff x="-6553200" y="14546193"/>
            <a:chExt cx="5575300" cy="1716088"/>
          </a:xfrm>
        </p:grpSpPr>
        <p:sp>
          <p:nvSpPr>
            <p:cNvPr id="474" name="Freeform 473"/>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5" name="Freeform 474"/>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6"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7"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8"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9"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0"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1"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2"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3"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4"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5"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6"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7"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8"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9"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0"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1"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2"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3"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4"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5"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6"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7"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8"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9"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0"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1"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2"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3"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4"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5"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6"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7"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8"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9"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0"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1"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2"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3"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4"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5"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6"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7"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8"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9"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20" name="Group 519"/>
          <p:cNvGrpSpPr/>
          <p:nvPr/>
        </p:nvGrpSpPr>
        <p:grpSpPr>
          <a:xfrm>
            <a:off x="44705461" y="30869678"/>
            <a:ext cx="6594196" cy="2002405"/>
            <a:chOff x="-6877602" y="16648112"/>
            <a:chExt cx="6022492" cy="1855449"/>
          </a:xfrm>
        </p:grpSpPr>
        <p:sp>
          <p:nvSpPr>
            <p:cNvPr id="521"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2"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3"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4"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5"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6"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7"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8"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9"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0"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1"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2"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3"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4"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5"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6"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7"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8"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9"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0"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1"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2"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3"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4"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5"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6"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7"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8"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9"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0"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1"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2"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3"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4"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5"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6"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7"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8"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9"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0"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1"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2"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3"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4"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5"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6"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98" name="TextBox 597"/>
          <p:cNvSpPr txBox="1"/>
          <p:nvPr/>
        </p:nvSpPr>
        <p:spPr>
          <a:xfrm>
            <a:off x="423290" y="5952796"/>
            <a:ext cx="9635110" cy="1338828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99" name="TextBox 598"/>
          <p:cNvSpPr txBox="1"/>
          <p:nvPr/>
        </p:nvSpPr>
        <p:spPr>
          <a:xfrm>
            <a:off x="423290" y="16369276"/>
            <a:ext cx="9635110" cy="1437316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600" name="TextBox 599"/>
          <p:cNvSpPr txBox="1"/>
          <p:nvPr/>
        </p:nvSpPr>
        <p:spPr>
          <a:xfrm>
            <a:off x="11243690" y="5952796"/>
            <a:ext cx="9635110" cy="3046988"/>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601" name="TextBox 600"/>
          <p:cNvSpPr txBox="1"/>
          <p:nvPr/>
        </p:nvSpPr>
        <p:spPr>
          <a:xfrm>
            <a:off x="11243690" y="14633881"/>
            <a:ext cx="9635110" cy="1683537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602" name="TextBox 601"/>
          <p:cNvSpPr txBox="1"/>
          <p:nvPr/>
        </p:nvSpPr>
        <p:spPr>
          <a:xfrm>
            <a:off x="22776132" y="5952796"/>
            <a:ext cx="9635110" cy="206210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603" name="TextBox 602"/>
          <p:cNvSpPr txBox="1"/>
          <p:nvPr/>
        </p:nvSpPr>
        <p:spPr>
          <a:xfrm>
            <a:off x="33604200" y="11115602"/>
            <a:ext cx="9635110"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604" name="TextBox 603"/>
          <p:cNvSpPr txBox="1"/>
          <p:nvPr/>
        </p:nvSpPr>
        <p:spPr>
          <a:xfrm>
            <a:off x="33604200" y="17934457"/>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605" name="TextBox 604"/>
          <p:cNvSpPr txBox="1"/>
          <p:nvPr/>
        </p:nvSpPr>
        <p:spPr>
          <a:xfrm>
            <a:off x="33604200" y="25647447"/>
            <a:ext cx="9635110" cy="7109639"/>
          </a:xfrm>
          <a:prstGeom prst="rect">
            <a:avLst/>
          </a:prstGeom>
          <a:noFill/>
        </p:spPr>
        <p:txBody>
          <a:bodyPr wrap="square" rtlCol="0">
            <a:spAutoFit/>
          </a:bodyPr>
          <a:lstStyle/>
          <a:p>
            <a:pPr marL="457200" indent="-457200">
              <a:buFont typeface="+mj-lt"/>
              <a:buAutoNum type="arabicPeriod"/>
            </a:pPr>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graphicFrame>
        <p:nvGraphicFramePr>
          <p:cNvPr id="606" name="Chart 605"/>
          <p:cNvGraphicFramePr/>
          <p:nvPr>
            <p:extLst>
              <p:ext uri="{D42A27DB-BD31-4B8C-83A1-F6EECF244321}">
                <p14:modId xmlns:p14="http://schemas.microsoft.com/office/powerpoint/2010/main" val="41344780"/>
              </p:ext>
            </p:extLst>
          </p:nvPr>
        </p:nvGraphicFramePr>
        <p:xfrm>
          <a:off x="22776351" y="7829511"/>
          <a:ext cx="9634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07" name="Chart 606"/>
          <p:cNvGraphicFramePr/>
          <p:nvPr>
            <p:extLst>
              <p:ext uri="{D42A27DB-BD31-4B8C-83A1-F6EECF244321}">
                <p14:modId xmlns:p14="http://schemas.microsoft.com/office/powerpoint/2010/main" val="32617645"/>
              </p:ext>
            </p:extLst>
          </p:nvPr>
        </p:nvGraphicFramePr>
        <p:xfrm>
          <a:off x="22776351" y="13575671"/>
          <a:ext cx="9634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608" name="TextBox 607"/>
          <p:cNvSpPr txBox="1"/>
          <p:nvPr/>
        </p:nvSpPr>
        <p:spPr>
          <a:xfrm>
            <a:off x="22776132" y="12734536"/>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09" name="TextBox 608"/>
          <p:cNvSpPr txBox="1"/>
          <p:nvPr/>
        </p:nvSpPr>
        <p:spPr>
          <a:xfrm>
            <a:off x="22776132" y="25931872"/>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610" name="TextBox 609"/>
          <p:cNvSpPr txBox="1"/>
          <p:nvPr/>
        </p:nvSpPr>
        <p:spPr>
          <a:xfrm>
            <a:off x="33604200" y="5952796"/>
            <a:ext cx="9635110" cy="4031873"/>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611" name="Table 610"/>
          <p:cNvGraphicFramePr>
            <a:graphicFrameLocks noGrp="1"/>
          </p:cNvGraphicFramePr>
          <p:nvPr>
            <p:extLst>
              <p:ext uri="{D42A27DB-BD31-4B8C-83A1-F6EECF244321}">
                <p14:modId xmlns:p14="http://schemas.microsoft.com/office/powerpoint/2010/main" val="2392596527"/>
              </p:ext>
            </p:extLst>
          </p:nvPr>
        </p:nvGraphicFramePr>
        <p:xfrm>
          <a:off x="11460263" y="9934296"/>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612" name="TextBox 611"/>
          <p:cNvSpPr txBox="1"/>
          <p:nvPr/>
        </p:nvSpPr>
        <p:spPr>
          <a:xfrm>
            <a:off x="423289" y="5117849"/>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Abstract</a:t>
            </a:r>
          </a:p>
        </p:txBody>
      </p:sp>
      <p:sp>
        <p:nvSpPr>
          <p:cNvPr id="613" name="TextBox 612"/>
          <p:cNvSpPr txBox="1"/>
          <p:nvPr/>
        </p:nvSpPr>
        <p:spPr>
          <a:xfrm>
            <a:off x="423289" y="15607276"/>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Introduction</a:t>
            </a:r>
          </a:p>
        </p:txBody>
      </p:sp>
      <p:sp>
        <p:nvSpPr>
          <p:cNvPr id="614" name="TextBox 613"/>
          <p:cNvSpPr txBox="1"/>
          <p:nvPr/>
        </p:nvSpPr>
        <p:spPr>
          <a:xfrm>
            <a:off x="11225297" y="5117849"/>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Introduction cont.</a:t>
            </a:r>
          </a:p>
        </p:txBody>
      </p:sp>
      <p:sp>
        <p:nvSpPr>
          <p:cNvPr id="615" name="TextBox 614"/>
          <p:cNvSpPr txBox="1"/>
          <p:nvPr/>
        </p:nvSpPr>
        <p:spPr>
          <a:xfrm>
            <a:off x="11225297" y="8511130"/>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Materials &amp; Methods</a:t>
            </a:r>
          </a:p>
        </p:txBody>
      </p:sp>
      <p:sp>
        <p:nvSpPr>
          <p:cNvPr id="616" name="TextBox 615"/>
          <p:cNvSpPr txBox="1"/>
          <p:nvPr/>
        </p:nvSpPr>
        <p:spPr>
          <a:xfrm>
            <a:off x="11225297" y="930441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617" name="TextBox 616"/>
          <p:cNvSpPr txBox="1"/>
          <p:nvPr/>
        </p:nvSpPr>
        <p:spPr>
          <a:xfrm>
            <a:off x="11225297" y="14097378"/>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618" name="TextBox 617"/>
          <p:cNvSpPr txBox="1"/>
          <p:nvPr/>
        </p:nvSpPr>
        <p:spPr>
          <a:xfrm>
            <a:off x="22776132" y="5117849"/>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Results</a:t>
            </a:r>
          </a:p>
        </p:txBody>
      </p:sp>
      <p:sp>
        <p:nvSpPr>
          <p:cNvPr id="619" name="TextBox 618"/>
          <p:cNvSpPr txBox="1"/>
          <p:nvPr/>
        </p:nvSpPr>
        <p:spPr>
          <a:xfrm>
            <a:off x="22928532" y="18049117"/>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20" name="TextBox 619"/>
          <p:cNvSpPr txBox="1"/>
          <p:nvPr/>
        </p:nvSpPr>
        <p:spPr>
          <a:xfrm>
            <a:off x="33604200" y="5117849"/>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Result cont.</a:t>
            </a:r>
          </a:p>
        </p:txBody>
      </p:sp>
      <p:sp>
        <p:nvSpPr>
          <p:cNvPr id="621" name="TextBox 620"/>
          <p:cNvSpPr txBox="1"/>
          <p:nvPr/>
        </p:nvSpPr>
        <p:spPr>
          <a:xfrm>
            <a:off x="33604200" y="10192272"/>
            <a:ext cx="9635110" cy="923330"/>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5400" u="sng" dirty="0" smtClean="0">
                <a:solidFill>
                  <a:srgbClr val="00477F"/>
                </a:solidFill>
                <a:cs typeface="Arial" pitchFamily="34" charset="0"/>
              </a:rPr>
              <a:t>Conclusion</a:t>
            </a:r>
          </a:p>
        </p:txBody>
      </p:sp>
      <p:sp>
        <p:nvSpPr>
          <p:cNvPr id="622" name="TextBox 621"/>
          <p:cNvSpPr txBox="1"/>
          <p:nvPr/>
        </p:nvSpPr>
        <p:spPr>
          <a:xfrm>
            <a:off x="33640986" y="17300290"/>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623" name="TextBox 622"/>
          <p:cNvSpPr txBox="1"/>
          <p:nvPr/>
        </p:nvSpPr>
        <p:spPr>
          <a:xfrm>
            <a:off x="33640986" y="2492098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aphicFrame>
        <p:nvGraphicFramePr>
          <p:cNvPr id="624" name="Chart 623"/>
          <p:cNvGraphicFramePr/>
          <p:nvPr>
            <p:extLst>
              <p:ext uri="{D42A27DB-BD31-4B8C-83A1-F6EECF244321}">
                <p14:modId xmlns:p14="http://schemas.microsoft.com/office/powerpoint/2010/main" val="273245882"/>
              </p:ext>
            </p:extLst>
          </p:nvPr>
        </p:nvGraphicFramePr>
        <p:xfrm>
          <a:off x="22776351" y="19198277"/>
          <a:ext cx="9634672" cy="4840196"/>
        </p:xfrm>
        <a:graphic>
          <a:graphicData uri="http://schemas.openxmlformats.org/drawingml/2006/chart">
            <c:chart xmlns:c="http://schemas.openxmlformats.org/drawingml/2006/chart" xmlns:r="http://schemas.openxmlformats.org/officeDocument/2006/relationships" r:id="rId4"/>
          </a:graphicData>
        </a:graphic>
      </p:graphicFrame>
      <p:sp>
        <p:nvSpPr>
          <p:cNvPr id="625" name="TextBox 624"/>
          <p:cNvSpPr txBox="1"/>
          <p:nvPr/>
        </p:nvSpPr>
        <p:spPr>
          <a:xfrm>
            <a:off x="22776132" y="24103302"/>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87"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305922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7162</TotalTime>
  <Words>1605</Words>
  <Application>Microsoft Office PowerPoint</Application>
  <PresentationFormat>Custom</PresentationFormat>
  <Paragraphs>91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70</cp:revision>
  <dcterms:created xsi:type="dcterms:W3CDTF">2013-01-11T17:04:28Z</dcterms:created>
  <dcterms:modified xsi:type="dcterms:W3CDTF">2013-01-24T16:49:21Z</dcterms:modified>
</cp:coreProperties>
</file>