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438912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EB841D"/>
    <a:srgbClr val="00477F"/>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8" d="100"/>
          <a:sy n="28" d="100"/>
        </p:scale>
        <p:origin x="-822" y="-684"/>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FFFFF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20520576"/>
        <c:axId val="320522112"/>
        <c:axId val="0"/>
      </c:bar3DChart>
      <c:catAx>
        <c:axId val="320520576"/>
        <c:scaling>
          <c:orientation val="minMax"/>
        </c:scaling>
        <c:delete val="0"/>
        <c:axPos val="b"/>
        <c:majorTickMark val="out"/>
        <c:minorTickMark val="none"/>
        <c:tickLblPos val="nextTo"/>
        <c:txPr>
          <a:bodyPr/>
          <a:lstStyle/>
          <a:p>
            <a:pPr>
              <a:defRPr>
                <a:solidFill>
                  <a:schemeClr val="bg1"/>
                </a:solidFill>
              </a:defRPr>
            </a:pPr>
            <a:endParaRPr lang="en-US"/>
          </a:p>
        </c:txPr>
        <c:crossAx val="320522112"/>
        <c:crosses val="autoZero"/>
        <c:auto val="1"/>
        <c:lblAlgn val="ctr"/>
        <c:lblOffset val="100"/>
        <c:noMultiLvlLbl val="0"/>
      </c:catAx>
      <c:valAx>
        <c:axId val="320522112"/>
        <c:scaling>
          <c:orientation val="minMax"/>
        </c:scaling>
        <c:delete val="0"/>
        <c:axPos val="l"/>
        <c:majorGridlines/>
        <c:numFmt formatCode="General" sourceLinked="1"/>
        <c:majorTickMark val="out"/>
        <c:minorTickMark val="none"/>
        <c:tickLblPos val="nextTo"/>
        <c:txPr>
          <a:bodyPr/>
          <a:lstStyle/>
          <a:p>
            <a:pPr>
              <a:defRPr>
                <a:solidFill>
                  <a:schemeClr val="bg1"/>
                </a:solidFill>
              </a:defRPr>
            </a:pPr>
            <a:endParaRPr lang="en-US"/>
          </a:p>
        </c:txPr>
        <c:crossAx val="320520576"/>
        <c:crosses val="autoZero"/>
        <c:crossBetween val="between"/>
      </c:valAx>
    </c:plotArea>
    <c:legend>
      <c:legendPos val="r"/>
      <c:layout/>
      <c:overlay val="0"/>
      <c:txPr>
        <a:bodyPr/>
        <a:lstStyle/>
        <a:p>
          <a:pPr>
            <a:defRPr>
              <a:solidFill>
                <a:schemeClr val="bg1"/>
              </a:solidFill>
            </a:defRPr>
          </a:pPr>
          <a:endParaRPr lang="en-US"/>
        </a:p>
      </c:txPr>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20664704"/>
        <c:axId val="320666624"/>
      </c:lineChart>
      <c:catAx>
        <c:axId val="320664704"/>
        <c:scaling>
          <c:orientation val="minMax"/>
        </c:scaling>
        <c:delete val="0"/>
        <c:axPos val="b"/>
        <c:majorTickMark val="out"/>
        <c:minorTickMark val="none"/>
        <c:tickLblPos val="nextTo"/>
        <c:crossAx val="320666624"/>
        <c:crosses val="autoZero"/>
        <c:auto val="1"/>
        <c:lblAlgn val="ctr"/>
        <c:lblOffset val="100"/>
        <c:noMultiLvlLbl val="0"/>
      </c:catAx>
      <c:valAx>
        <c:axId val="320666624"/>
        <c:scaling>
          <c:orientation val="minMax"/>
        </c:scaling>
        <c:delete val="0"/>
        <c:axPos val="l"/>
        <c:majorGridlines/>
        <c:numFmt formatCode="General" sourceLinked="1"/>
        <c:majorTickMark val="out"/>
        <c:minorTickMark val="none"/>
        <c:tickLblPos val="nextTo"/>
        <c:crossAx val="320664704"/>
        <c:crosses val="autoZero"/>
        <c:crossBetween val="between"/>
      </c:valAx>
    </c:plotArea>
    <c:legend>
      <c:legendPos val="r"/>
      <c:layout/>
      <c:overlay val="0"/>
    </c:legend>
    <c:plotVisOnly val="1"/>
    <c:dispBlanksAs val="gap"/>
    <c:showDLblsOverMax val="0"/>
  </c:chart>
  <c:spPr>
    <a:noFill/>
  </c:spPr>
  <c:txPr>
    <a:bodyPr/>
    <a:lstStyle/>
    <a:p>
      <a:pPr>
        <a:defRPr sz="1800">
          <a:solidFill>
            <a:schemeClr val="bg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FFFFF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22229760"/>
        <c:axId val="322231296"/>
        <c:axId val="0"/>
      </c:bar3DChart>
      <c:catAx>
        <c:axId val="322229760"/>
        <c:scaling>
          <c:orientation val="minMax"/>
        </c:scaling>
        <c:delete val="0"/>
        <c:axPos val="b"/>
        <c:majorTickMark val="out"/>
        <c:minorTickMark val="none"/>
        <c:tickLblPos val="nextTo"/>
        <c:txPr>
          <a:bodyPr/>
          <a:lstStyle/>
          <a:p>
            <a:pPr>
              <a:defRPr>
                <a:solidFill>
                  <a:schemeClr val="bg1"/>
                </a:solidFill>
              </a:defRPr>
            </a:pPr>
            <a:endParaRPr lang="en-US"/>
          </a:p>
        </c:txPr>
        <c:crossAx val="322231296"/>
        <c:crosses val="autoZero"/>
        <c:auto val="1"/>
        <c:lblAlgn val="ctr"/>
        <c:lblOffset val="100"/>
        <c:noMultiLvlLbl val="0"/>
      </c:catAx>
      <c:valAx>
        <c:axId val="322231296"/>
        <c:scaling>
          <c:orientation val="minMax"/>
        </c:scaling>
        <c:delete val="0"/>
        <c:axPos val="l"/>
        <c:majorGridlines/>
        <c:numFmt formatCode="General" sourceLinked="1"/>
        <c:majorTickMark val="out"/>
        <c:minorTickMark val="none"/>
        <c:tickLblPos val="nextTo"/>
        <c:txPr>
          <a:bodyPr/>
          <a:lstStyle/>
          <a:p>
            <a:pPr>
              <a:defRPr>
                <a:solidFill>
                  <a:schemeClr val="bg1"/>
                </a:solidFill>
              </a:defRPr>
            </a:pPr>
            <a:endParaRPr lang="en-US"/>
          </a:p>
        </c:txPr>
        <c:crossAx val="322229760"/>
        <c:crosses val="autoZero"/>
        <c:crossBetween val="between"/>
      </c:valAx>
    </c:plotArea>
    <c:legend>
      <c:legendPos val="r"/>
      <c:layout/>
      <c:overlay val="0"/>
      <c:txPr>
        <a:bodyPr/>
        <a:lstStyle/>
        <a:p>
          <a:pPr>
            <a:defRPr>
              <a:solidFill>
                <a:schemeClr val="bg1"/>
              </a:solidFill>
            </a:defRPr>
          </a:pPr>
          <a:endParaRPr lang="en-US"/>
        </a:p>
      </c:txPr>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24172032"/>
        <c:axId val="324174208"/>
      </c:lineChart>
      <c:catAx>
        <c:axId val="324172032"/>
        <c:scaling>
          <c:orientation val="minMax"/>
        </c:scaling>
        <c:delete val="0"/>
        <c:axPos val="b"/>
        <c:majorTickMark val="out"/>
        <c:minorTickMark val="none"/>
        <c:tickLblPos val="nextTo"/>
        <c:crossAx val="324174208"/>
        <c:crosses val="autoZero"/>
        <c:auto val="1"/>
        <c:lblAlgn val="ctr"/>
        <c:lblOffset val="100"/>
        <c:noMultiLvlLbl val="0"/>
      </c:catAx>
      <c:valAx>
        <c:axId val="324174208"/>
        <c:scaling>
          <c:orientation val="minMax"/>
        </c:scaling>
        <c:delete val="0"/>
        <c:axPos val="l"/>
        <c:majorGridlines/>
        <c:numFmt formatCode="General" sourceLinked="1"/>
        <c:majorTickMark val="out"/>
        <c:minorTickMark val="none"/>
        <c:tickLblPos val="nextTo"/>
        <c:crossAx val="324172032"/>
        <c:crosses val="autoZero"/>
        <c:crossBetween val="between"/>
      </c:valAx>
    </c:plotArea>
    <c:legend>
      <c:legendPos val="r"/>
      <c:layout/>
      <c:overlay val="0"/>
    </c:legend>
    <c:plotVisOnly val="1"/>
    <c:dispBlanksAs val="gap"/>
    <c:showDLblsOverMax val="0"/>
  </c:chart>
  <c:spPr>
    <a:noFill/>
  </c:spPr>
  <c:txPr>
    <a:bodyPr/>
    <a:lstStyle/>
    <a:p>
      <a:pPr>
        <a:defRPr sz="1800">
          <a:solidFill>
            <a:schemeClr val="bg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1"/>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4216400"/>
            <a:ext cx="2369820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4216400"/>
            <a:ext cx="7037832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4102081"/>
            <a:ext cx="3730752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9301484"/>
            <a:ext cx="3730752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24577041"/>
            <a:ext cx="47038259"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2" y="24577041"/>
            <a:ext cx="47038263"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2" y="4912362"/>
            <a:ext cx="19392903"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2" y="6959601"/>
            <a:ext cx="19392903"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4912362"/>
            <a:ext cx="1940052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6959601"/>
            <a:ext cx="1940052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3"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873763"/>
            <a:ext cx="245364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2"/>
            <a:ext cx="14439903"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1"/>
            <a:ext cx="2633472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1960880"/>
            <a:ext cx="2633472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17175482"/>
            <a:ext cx="2633472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3"/>
            <a:ext cx="3950208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1"/>
            <a:ext cx="1024128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20340321"/>
            <a:ext cx="1389888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1"/>
            <a:ext cx="1024128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Rectangle 245"/>
          <p:cNvSpPr/>
          <p:nvPr/>
        </p:nvSpPr>
        <p:spPr>
          <a:xfrm>
            <a:off x="0" y="0"/>
            <a:ext cx="43891200" cy="21945600"/>
          </a:xfrm>
          <a:prstGeom prst="rect">
            <a:avLst/>
          </a:prstGeom>
          <a:gradFill flip="none" rotWithShape="1">
            <a:gsLst>
              <a:gs pos="0">
                <a:srgbClr val="00477F">
                  <a:shade val="30000"/>
                  <a:satMod val="115000"/>
                </a:srgbClr>
              </a:gs>
              <a:gs pos="50000">
                <a:srgbClr val="00477F">
                  <a:shade val="67500"/>
                  <a:satMod val="115000"/>
                </a:srgbClr>
              </a:gs>
              <a:gs pos="100000">
                <a:srgbClr val="00477F">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Rectangle 246"/>
          <p:cNvSpPr/>
          <p:nvPr/>
        </p:nvSpPr>
        <p:spPr>
          <a:xfrm>
            <a:off x="0" y="280361"/>
            <a:ext cx="43891200" cy="2257375"/>
          </a:xfrm>
          <a:prstGeom prst="rect">
            <a:avLst/>
          </a:prstGeom>
          <a:gradFill flip="none" rotWithShape="1">
            <a:gsLst>
              <a:gs pos="88000">
                <a:srgbClr val="00477F">
                  <a:alpha val="0"/>
                </a:srgbClr>
              </a:gs>
              <a:gs pos="64000">
                <a:srgbClr val="B0601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dirty="0"/>
          </a:p>
        </p:txBody>
      </p:sp>
      <p:sp>
        <p:nvSpPr>
          <p:cNvPr id="248" name="TextBox 247"/>
          <p:cNvSpPr txBox="1"/>
          <p:nvPr/>
        </p:nvSpPr>
        <p:spPr>
          <a:xfrm>
            <a:off x="567265" y="476249"/>
            <a:ext cx="33494135" cy="1754326"/>
          </a:xfrm>
          <a:prstGeom prst="rect">
            <a:avLst/>
          </a:prstGeom>
          <a:noFill/>
        </p:spPr>
        <p:txBody>
          <a:bodyPr wrap="square" rtlCol="0">
            <a:spAutoFit/>
          </a:bodyPr>
          <a:lstStyle/>
          <a:p>
            <a:r>
              <a:rPr lang="en-US" sz="5400" b="1" dirty="0" smtClean="0">
                <a:solidFill>
                  <a:schemeClr val="bg1"/>
                </a:solidFill>
                <a:cs typeface="Arial" pitchFamily="34" charset="0"/>
              </a:rPr>
              <a:t>This is a Scientific Poster Template created by Graphicsland &amp; MakeSigns.com </a:t>
            </a:r>
          </a:p>
          <a:p>
            <a:r>
              <a:rPr lang="en-US" sz="5400" b="1" dirty="0" smtClean="0">
                <a:solidFill>
                  <a:schemeClr val="bg1"/>
                </a:solidFill>
                <a:cs typeface="Arial" pitchFamily="34" charset="0"/>
              </a:rPr>
              <a:t>Your poster title would go on these lines</a:t>
            </a:r>
            <a:endParaRPr lang="en-US" sz="5400" b="1" dirty="0">
              <a:solidFill>
                <a:schemeClr val="bg1"/>
              </a:solidFill>
              <a:cs typeface="Arial" pitchFamily="34" charset="0"/>
            </a:endParaRPr>
          </a:p>
        </p:txBody>
      </p:sp>
      <p:sp>
        <p:nvSpPr>
          <p:cNvPr id="249" name="TextBox 248"/>
          <p:cNvSpPr txBox="1"/>
          <p:nvPr/>
        </p:nvSpPr>
        <p:spPr>
          <a:xfrm>
            <a:off x="567264" y="2627293"/>
            <a:ext cx="25120601" cy="954107"/>
          </a:xfrm>
          <a:prstGeom prst="rect">
            <a:avLst/>
          </a:prstGeom>
          <a:noFill/>
        </p:spPr>
        <p:txBody>
          <a:bodyPr wrap="square" rtlCol="0">
            <a:spAutoFit/>
          </a:bodyPr>
          <a:lstStyle/>
          <a:p>
            <a:r>
              <a:rPr lang="en-US" sz="2800" dirty="0" smtClean="0">
                <a:solidFill>
                  <a:schemeClr val="bg1"/>
                </a:solidFill>
                <a:cs typeface="Arial" pitchFamily="34" charset="0"/>
              </a:rPr>
              <a:t>Author Name, RN</a:t>
            </a:r>
            <a:r>
              <a:rPr lang="en-US" sz="2800" baseline="30000" dirty="0" smtClean="0">
                <a:solidFill>
                  <a:schemeClr val="bg1"/>
                </a:solidFill>
                <a:cs typeface="Arial" pitchFamily="34" charset="0"/>
              </a:rPr>
              <a:t>1</a:t>
            </a:r>
            <a:r>
              <a:rPr lang="en-US" sz="2800" dirty="0" smtClean="0">
                <a:solidFill>
                  <a:schemeClr val="bg1"/>
                </a:solidFill>
                <a:cs typeface="Arial" pitchFamily="34" charset="0"/>
              </a:rPr>
              <a:t>; Author Name, Ph.D</a:t>
            </a:r>
            <a:r>
              <a:rPr lang="en-US" sz="2800" baseline="30000" dirty="0" smtClean="0">
                <a:solidFill>
                  <a:schemeClr val="bg1"/>
                </a:solidFill>
                <a:cs typeface="Arial" pitchFamily="34" charset="0"/>
              </a:rPr>
              <a:t>2</a:t>
            </a:r>
            <a:r>
              <a:rPr lang="en-US" sz="2800" dirty="0" smtClean="0">
                <a:solidFill>
                  <a:schemeClr val="bg1"/>
                </a:solidFill>
                <a:cs typeface="Arial" pitchFamily="34" charset="0"/>
              </a:rPr>
              <a:t>, Author Name, RN</a:t>
            </a:r>
            <a:r>
              <a:rPr lang="en-US" sz="2800" baseline="30000" dirty="0" smtClean="0">
                <a:solidFill>
                  <a:schemeClr val="bg1"/>
                </a:solidFill>
                <a:cs typeface="Arial" pitchFamily="34" charset="0"/>
              </a:rPr>
              <a:t>2,3</a:t>
            </a:r>
            <a:r>
              <a:rPr lang="en-US" sz="2800" dirty="0" smtClean="0">
                <a:solidFill>
                  <a:schemeClr val="bg1"/>
                </a:solidFill>
                <a:cs typeface="Arial" pitchFamily="34" charset="0"/>
              </a:rPr>
              <a:t>; Author Name, Ph.D</a:t>
            </a:r>
            <a:r>
              <a:rPr lang="en-US" sz="2800" baseline="30000" dirty="0" smtClean="0">
                <a:solidFill>
                  <a:schemeClr val="bg1"/>
                </a:solidFill>
                <a:cs typeface="Arial" pitchFamily="34" charset="0"/>
              </a:rPr>
              <a:t>1,4</a:t>
            </a:r>
            <a:r>
              <a:rPr lang="en-US" sz="2800" dirty="0" smtClean="0">
                <a:solidFill>
                  <a:schemeClr val="bg1"/>
                </a:solidFill>
                <a:cs typeface="Arial" pitchFamily="34" charset="0"/>
              </a:rPr>
              <a:t> </a:t>
            </a:r>
          </a:p>
          <a:p>
            <a:r>
              <a:rPr lang="en-US" sz="2800" baseline="30000" dirty="0" smtClean="0">
                <a:solidFill>
                  <a:schemeClr val="bg1"/>
                </a:solidFill>
                <a:cs typeface="Arial" pitchFamily="34" charset="0"/>
              </a:rPr>
              <a:t>1</a:t>
            </a:r>
            <a:r>
              <a:rPr lang="en-US" sz="2800" dirty="0" smtClean="0">
                <a:solidFill>
                  <a:schemeClr val="bg1"/>
                </a:solidFill>
                <a:cs typeface="Arial" pitchFamily="34" charset="0"/>
              </a:rPr>
              <a:t>Name of University, City, State; </a:t>
            </a:r>
            <a:r>
              <a:rPr lang="en-US" sz="2800" baseline="30000" dirty="0" smtClean="0">
                <a:solidFill>
                  <a:schemeClr val="bg1"/>
                </a:solidFill>
                <a:cs typeface="Arial" pitchFamily="34" charset="0"/>
              </a:rPr>
              <a:t>2</a:t>
            </a:r>
            <a:r>
              <a:rPr lang="en-US" sz="2800" dirty="0" smtClean="0">
                <a:solidFill>
                  <a:schemeClr val="bg1"/>
                </a:solidFill>
                <a:cs typeface="Arial" pitchFamily="34" charset="0"/>
              </a:rPr>
              <a:t>Name of Another  University, City, State; </a:t>
            </a:r>
            <a:r>
              <a:rPr lang="en-US" sz="2800" baseline="30000" dirty="0" smtClean="0">
                <a:solidFill>
                  <a:schemeClr val="bg1"/>
                </a:solidFill>
                <a:cs typeface="Arial" pitchFamily="34" charset="0"/>
              </a:rPr>
              <a:t>3</a:t>
            </a:r>
            <a:r>
              <a:rPr lang="en-US" sz="2800" dirty="0" smtClean="0">
                <a:solidFill>
                  <a:schemeClr val="bg1"/>
                </a:solidFill>
                <a:cs typeface="Arial" pitchFamily="34" charset="0"/>
              </a:rPr>
              <a:t>Name of University, City, State; </a:t>
            </a:r>
            <a:r>
              <a:rPr lang="en-US" sz="2800" baseline="30000" dirty="0" smtClean="0">
                <a:solidFill>
                  <a:schemeClr val="bg1"/>
                </a:solidFill>
                <a:cs typeface="Arial" pitchFamily="34" charset="0"/>
              </a:rPr>
              <a:t>4</a:t>
            </a:r>
            <a:r>
              <a:rPr lang="en-US" sz="2800" dirty="0" smtClean="0">
                <a:solidFill>
                  <a:schemeClr val="bg1"/>
                </a:solidFill>
                <a:cs typeface="Arial" pitchFamily="34" charset="0"/>
              </a:rPr>
              <a:t>Name of University, City, State; </a:t>
            </a:r>
            <a:endParaRPr lang="en-US" sz="2800" dirty="0">
              <a:solidFill>
                <a:schemeClr val="bg1"/>
              </a:solidFill>
              <a:cs typeface="Arial" pitchFamily="34" charset="0"/>
            </a:endParaRPr>
          </a:p>
        </p:txBody>
      </p:sp>
      <p:grpSp>
        <p:nvGrpSpPr>
          <p:cNvPr id="250" name="Group 249"/>
          <p:cNvGrpSpPr/>
          <p:nvPr/>
        </p:nvGrpSpPr>
        <p:grpSpPr>
          <a:xfrm>
            <a:off x="37261800" y="506751"/>
            <a:ext cx="6022492" cy="1855449"/>
            <a:chOff x="33318450" y="10025063"/>
            <a:chExt cx="5575300" cy="1717675"/>
          </a:xfrm>
        </p:grpSpPr>
        <p:sp>
          <p:nvSpPr>
            <p:cNvPr id="251" name="Freeform 102"/>
            <p:cNvSpPr>
              <a:spLocks/>
            </p:cNvSpPr>
            <p:nvPr/>
          </p:nvSpPr>
          <p:spPr bwMode="auto">
            <a:xfrm>
              <a:off x="34302700" y="10066338"/>
              <a:ext cx="479425" cy="411163"/>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2" name="Freeform 103"/>
            <p:cNvSpPr>
              <a:spLocks/>
            </p:cNvSpPr>
            <p:nvPr/>
          </p:nvSpPr>
          <p:spPr bwMode="auto">
            <a:xfrm>
              <a:off x="33474025" y="10066338"/>
              <a:ext cx="481013" cy="411163"/>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 name="Freeform 104"/>
            <p:cNvSpPr>
              <a:spLocks noEditPoints="1"/>
            </p:cNvSpPr>
            <p:nvPr/>
          </p:nvSpPr>
          <p:spPr bwMode="auto">
            <a:xfrm>
              <a:off x="36175950" y="10175875"/>
              <a:ext cx="358775" cy="390525"/>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4" name="Freeform 105"/>
            <p:cNvSpPr>
              <a:spLocks/>
            </p:cNvSpPr>
            <p:nvPr/>
          </p:nvSpPr>
          <p:spPr bwMode="auto">
            <a:xfrm>
              <a:off x="34018538" y="10025063"/>
              <a:ext cx="219075" cy="355600"/>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 name="Freeform 106"/>
            <p:cNvSpPr>
              <a:spLocks noEditPoints="1"/>
            </p:cNvSpPr>
            <p:nvPr/>
          </p:nvSpPr>
          <p:spPr bwMode="auto">
            <a:xfrm>
              <a:off x="35310763" y="10113963"/>
              <a:ext cx="449263" cy="457200"/>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 name="Freeform 107"/>
            <p:cNvSpPr>
              <a:spLocks/>
            </p:cNvSpPr>
            <p:nvPr/>
          </p:nvSpPr>
          <p:spPr bwMode="auto">
            <a:xfrm>
              <a:off x="35763200" y="10175875"/>
              <a:ext cx="407988" cy="390525"/>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 name="Freeform 108"/>
            <p:cNvSpPr>
              <a:spLocks/>
            </p:cNvSpPr>
            <p:nvPr/>
          </p:nvSpPr>
          <p:spPr bwMode="auto">
            <a:xfrm>
              <a:off x="36680775" y="10121900"/>
              <a:ext cx="339725" cy="436563"/>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 name="Freeform 109"/>
            <p:cNvSpPr>
              <a:spLocks/>
            </p:cNvSpPr>
            <p:nvPr/>
          </p:nvSpPr>
          <p:spPr bwMode="auto">
            <a:xfrm>
              <a:off x="37784088" y="10175875"/>
              <a:ext cx="358775" cy="382588"/>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 name="Freeform 110"/>
            <p:cNvSpPr>
              <a:spLocks noEditPoints="1"/>
            </p:cNvSpPr>
            <p:nvPr/>
          </p:nvSpPr>
          <p:spPr bwMode="auto">
            <a:xfrm>
              <a:off x="37009388" y="10164763"/>
              <a:ext cx="779463" cy="388938"/>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0" name="Freeform 111"/>
            <p:cNvSpPr>
              <a:spLocks noEditPoints="1"/>
            </p:cNvSpPr>
            <p:nvPr/>
          </p:nvSpPr>
          <p:spPr bwMode="auto">
            <a:xfrm>
              <a:off x="35285363" y="10790238"/>
              <a:ext cx="392113" cy="400050"/>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1" name="Freeform 112"/>
            <p:cNvSpPr>
              <a:spLocks/>
            </p:cNvSpPr>
            <p:nvPr/>
          </p:nvSpPr>
          <p:spPr bwMode="auto">
            <a:xfrm>
              <a:off x="33318450" y="10456863"/>
              <a:ext cx="1630363" cy="128587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2" name="Freeform 113"/>
            <p:cNvSpPr>
              <a:spLocks/>
            </p:cNvSpPr>
            <p:nvPr/>
          </p:nvSpPr>
          <p:spPr bwMode="auto">
            <a:xfrm>
              <a:off x="35685413" y="10801350"/>
              <a:ext cx="276225" cy="38100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3" name="Freeform 114"/>
            <p:cNvSpPr>
              <a:spLocks/>
            </p:cNvSpPr>
            <p:nvPr/>
          </p:nvSpPr>
          <p:spPr bwMode="auto">
            <a:xfrm>
              <a:off x="36134675" y="10744200"/>
              <a:ext cx="336550" cy="436563"/>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4" name="Freeform 115"/>
            <p:cNvSpPr>
              <a:spLocks/>
            </p:cNvSpPr>
            <p:nvPr/>
          </p:nvSpPr>
          <p:spPr bwMode="auto">
            <a:xfrm>
              <a:off x="33424813" y="10850563"/>
              <a:ext cx="512763" cy="573088"/>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5" name="Freeform 116"/>
            <p:cNvSpPr>
              <a:spLocks/>
            </p:cNvSpPr>
            <p:nvPr/>
          </p:nvSpPr>
          <p:spPr bwMode="auto">
            <a:xfrm>
              <a:off x="34318575" y="10855325"/>
              <a:ext cx="512763" cy="568325"/>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6" name="Freeform 117"/>
            <p:cNvSpPr>
              <a:spLocks/>
            </p:cNvSpPr>
            <p:nvPr/>
          </p:nvSpPr>
          <p:spPr bwMode="auto">
            <a:xfrm>
              <a:off x="38084125" y="10804525"/>
              <a:ext cx="307975" cy="384175"/>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7" name="Freeform 118"/>
            <p:cNvSpPr>
              <a:spLocks noEditPoints="1"/>
            </p:cNvSpPr>
            <p:nvPr/>
          </p:nvSpPr>
          <p:spPr bwMode="auto">
            <a:xfrm>
              <a:off x="36493450" y="10790238"/>
              <a:ext cx="392113" cy="400050"/>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8" name="Freeform 119"/>
            <p:cNvSpPr>
              <a:spLocks noEditPoints="1"/>
            </p:cNvSpPr>
            <p:nvPr/>
          </p:nvSpPr>
          <p:spPr bwMode="auto">
            <a:xfrm>
              <a:off x="37307838" y="10798175"/>
              <a:ext cx="360363" cy="392113"/>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 name="Freeform 120"/>
            <p:cNvSpPr>
              <a:spLocks noEditPoints="1"/>
            </p:cNvSpPr>
            <p:nvPr/>
          </p:nvSpPr>
          <p:spPr bwMode="auto">
            <a:xfrm>
              <a:off x="37692013" y="10801350"/>
              <a:ext cx="396875" cy="384175"/>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 name="Freeform 121"/>
            <p:cNvSpPr>
              <a:spLocks/>
            </p:cNvSpPr>
            <p:nvPr/>
          </p:nvSpPr>
          <p:spPr bwMode="auto">
            <a:xfrm>
              <a:off x="38431788" y="10799763"/>
              <a:ext cx="247650" cy="400050"/>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 name="Freeform 122"/>
            <p:cNvSpPr>
              <a:spLocks/>
            </p:cNvSpPr>
            <p:nvPr/>
          </p:nvSpPr>
          <p:spPr bwMode="auto">
            <a:xfrm>
              <a:off x="37003038" y="11390313"/>
              <a:ext cx="82550" cy="77788"/>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 name="Freeform 123"/>
            <p:cNvSpPr>
              <a:spLocks/>
            </p:cNvSpPr>
            <p:nvPr/>
          </p:nvSpPr>
          <p:spPr bwMode="auto">
            <a:xfrm>
              <a:off x="37385625" y="11387138"/>
              <a:ext cx="141288" cy="193675"/>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3" name="Freeform 124"/>
            <p:cNvSpPr>
              <a:spLocks/>
            </p:cNvSpPr>
            <p:nvPr/>
          </p:nvSpPr>
          <p:spPr bwMode="auto">
            <a:xfrm>
              <a:off x="36133088" y="11390313"/>
              <a:ext cx="144463" cy="187325"/>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 name="Freeform 125"/>
            <p:cNvSpPr>
              <a:spLocks/>
            </p:cNvSpPr>
            <p:nvPr/>
          </p:nvSpPr>
          <p:spPr bwMode="auto">
            <a:xfrm>
              <a:off x="38636575" y="11412538"/>
              <a:ext cx="79375" cy="82550"/>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5" name="Freeform 126"/>
            <p:cNvSpPr>
              <a:spLocks noEditPoints="1"/>
            </p:cNvSpPr>
            <p:nvPr/>
          </p:nvSpPr>
          <p:spPr bwMode="auto">
            <a:xfrm>
              <a:off x="36304538" y="11390313"/>
              <a:ext cx="185738" cy="187325"/>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6" name="Freeform 127"/>
            <p:cNvSpPr>
              <a:spLocks/>
            </p:cNvSpPr>
            <p:nvPr/>
          </p:nvSpPr>
          <p:spPr bwMode="auto">
            <a:xfrm>
              <a:off x="35507613" y="11390313"/>
              <a:ext cx="104775" cy="187325"/>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7" name="Freeform 128"/>
            <p:cNvSpPr>
              <a:spLocks/>
            </p:cNvSpPr>
            <p:nvPr/>
          </p:nvSpPr>
          <p:spPr bwMode="auto">
            <a:xfrm>
              <a:off x="36517263" y="11390313"/>
              <a:ext cx="104775" cy="187325"/>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8" name="Freeform 129"/>
            <p:cNvSpPr>
              <a:spLocks noEditPoints="1"/>
            </p:cNvSpPr>
            <p:nvPr/>
          </p:nvSpPr>
          <p:spPr bwMode="auto">
            <a:xfrm>
              <a:off x="35342513" y="11390313"/>
              <a:ext cx="133350" cy="187325"/>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9" name="Freeform 130"/>
            <p:cNvSpPr>
              <a:spLocks/>
            </p:cNvSpPr>
            <p:nvPr/>
          </p:nvSpPr>
          <p:spPr bwMode="auto">
            <a:xfrm>
              <a:off x="35533013" y="11390313"/>
              <a:ext cx="84138" cy="187325"/>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0" name="Freeform 131"/>
            <p:cNvSpPr>
              <a:spLocks/>
            </p:cNvSpPr>
            <p:nvPr/>
          </p:nvSpPr>
          <p:spPr bwMode="auto">
            <a:xfrm>
              <a:off x="36726813" y="11390313"/>
              <a:ext cx="201613" cy="187325"/>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 name="Freeform 132"/>
            <p:cNvSpPr>
              <a:spLocks/>
            </p:cNvSpPr>
            <p:nvPr/>
          </p:nvSpPr>
          <p:spPr bwMode="auto">
            <a:xfrm>
              <a:off x="36977638" y="11390313"/>
              <a:ext cx="107950" cy="187325"/>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2" name="Freeform 133"/>
            <p:cNvSpPr>
              <a:spLocks noEditPoints="1"/>
            </p:cNvSpPr>
            <p:nvPr/>
          </p:nvSpPr>
          <p:spPr bwMode="auto">
            <a:xfrm>
              <a:off x="37123688" y="11390313"/>
              <a:ext cx="157163" cy="187325"/>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 name="Freeform 134"/>
            <p:cNvSpPr>
              <a:spLocks noEditPoints="1"/>
            </p:cNvSpPr>
            <p:nvPr/>
          </p:nvSpPr>
          <p:spPr bwMode="auto">
            <a:xfrm>
              <a:off x="37538025" y="11390313"/>
              <a:ext cx="185738" cy="187325"/>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4" name="Freeform 135"/>
            <p:cNvSpPr>
              <a:spLocks/>
            </p:cNvSpPr>
            <p:nvPr/>
          </p:nvSpPr>
          <p:spPr bwMode="auto">
            <a:xfrm>
              <a:off x="38125400" y="11390313"/>
              <a:ext cx="101600" cy="184150"/>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5" name="Freeform 136"/>
            <p:cNvSpPr>
              <a:spLocks/>
            </p:cNvSpPr>
            <p:nvPr/>
          </p:nvSpPr>
          <p:spPr bwMode="auto">
            <a:xfrm>
              <a:off x="38271450" y="11390313"/>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6" name="Freeform 137"/>
            <p:cNvSpPr>
              <a:spLocks/>
            </p:cNvSpPr>
            <p:nvPr/>
          </p:nvSpPr>
          <p:spPr bwMode="auto">
            <a:xfrm>
              <a:off x="38442900" y="11390313"/>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7" name="Freeform 138"/>
            <p:cNvSpPr>
              <a:spLocks/>
            </p:cNvSpPr>
            <p:nvPr/>
          </p:nvSpPr>
          <p:spPr bwMode="auto">
            <a:xfrm>
              <a:off x="38612763" y="11390313"/>
              <a:ext cx="103188" cy="187325"/>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 name="Freeform 139"/>
            <p:cNvSpPr>
              <a:spLocks noEditPoints="1"/>
            </p:cNvSpPr>
            <p:nvPr/>
          </p:nvSpPr>
          <p:spPr bwMode="auto">
            <a:xfrm>
              <a:off x="38757225" y="11390313"/>
              <a:ext cx="136525" cy="187325"/>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 name="Freeform 140"/>
            <p:cNvSpPr>
              <a:spLocks/>
            </p:cNvSpPr>
            <p:nvPr/>
          </p:nvSpPr>
          <p:spPr bwMode="auto">
            <a:xfrm>
              <a:off x="35645725" y="11387138"/>
              <a:ext cx="157163" cy="195263"/>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 name="Rectangle 141"/>
            <p:cNvSpPr>
              <a:spLocks noChangeArrowheads="1"/>
            </p:cNvSpPr>
            <p:nvPr/>
          </p:nvSpPr>
          <p:spPr bwMode="auto">
            <a:xfrm>
              <a:off x="35847338" y="11390313"/>
              <a:ext cx="30163" cy="187325"/>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1" name="Freeform 142"/>
            <p:cNvSpPr>
              <a:spLocks noEditPoints="1"/>
            </p:cNvSpPr>
            <p:nvPr/>
          </p:nvSpPr>
          <p:spPr bwMode="auto">
            <a:xfrm>
              <a:off x="35915600" y="11385550"/>
              <a:ext cx="179388" cy="195263"/>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 name="Rectangle 143"/>
            <p:cNvSpPr>
              <a:spLocks noChangeArrowheads="1"/>
            </p:cNvSpPr>
            <p:nvPr/>
          </p:nvSpPr>
          <p:spPr bwMode="auto">
            <a:xfrm>
              <a:off x="37317363" y="11390313"/>
              <a:ext cx="30163" cy="187325"/>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 name="Freeform 144"/>
            <p:cNvSpPr>
              <a:spLocks/>
            </p:cNvSpPr>
            <p:nvPr/>
          </p:nvSpPr>
          <p:spPr bwMode="auto">
            <a:xfrm>
              <a:off x="37747575" y="11390313"/>
              <a:ext cx="109538" cy="187325"/>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 name="Freeform 145"/>
            <p:cNvSpPr>
              <a:spLocks/>
            </p:cNvSpPr>
            <p:nvPr/>
          </p:nvSpPr>
          <p:spPr bwMode="auto">
            <a:xfrm>
              <a:off x="37950775" y="11387138"/>
              <a:ext cx="138113" cy="193675"/>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 name="Freeform 146"/>
            <p:cNvSpPr>
              <a:spLocks/>
            </p:cNvSpPr>
            <p:nvPr/>
          </p:nvSpPr>
          <p:spPr bwMode="auto">
            <a:xfrm>
              <a:off x="38122225" y="11390313"/>
              <a:ext cx="107950" cy="187325"/>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 name="Freeform 195"/>
            <p:cNvSpPr>
              <a:spLocks/>
            </p:cNvSpPr>
            <p:nvPr/>
          </p:nvSpPr>
          <p:spPr bwMode="auto">
            <a:xfrm>
              <a:off x="36888738" y="10802938"/>
              <a:ext cx="407988" cy="392113"/>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97" name="Rectangle 296"/>
          <p:cNvSpPr/>
          <p:nvPr/>
        </p:nvSpPr>
        <p:spPr>
          <a:xfrm>
            <a:off x="702803" y="4278769"/>
            <a:ext cx="7934876" cy="640080"/>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smtClean="0">
                <a:solidFill>
                  <a:srgbClr val="00477F"/>
                </a:solidFill>
              </a:rPr>
              <a:t>Abstract</a:t>
            </a:r>
            <a:endParaRPr lang="en-US" sz="3600" b="1" dirty="0">
              <a:solidFill>
                <a:srgbClr val="00477F"/>
              </a:solidFill>
            </a:endParaRPr>
          </a:p>
        </p:txBody>
      </p:sp>
      <p:sp>
        <p:nvSpPr>
          <p:cNvPr id="299" name="Rectangle 298"/>
          <p:cNvSpPr/>
          <p:nvPr/>
        </p:nvSpPr>
        <p:spPr>
          <a:xfrm>
            <a:off x="9340482" y="4278769"/>
            <a:ext cx="7934876" cy="640080"/>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smtClean="0">
                <a:solidFill>
                  <a:srgbClr val="00477F"/>
                </a:solidFill>
              </a:rPr>
              <a:t>Introduction cont.</a:t>
            </a:r>
            <a:endParaRPr lang="en-US" sz="3600" b="1" dirty="0">
              <a:solidFill>
                <a:srgbClr val="00477F"/>
              </a:solidFill>
            </a:endParaRPr>
          </a:p>
        </p:txBody>
      </p:sp>
      <p:sp>
        <p:nvSpPr>
          <p:cNvPr id="301" name="Rectangle 300"/>
          <p:cNvSpPr/>
          <p:nvPr/>
        </p:nvSpPr>
        <p:spPr>
          <a:xfrm>
            <a:off x="17978161" y="4278769"/>
            <a:ext cx="7934876" cy="640080"/>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smtClean="0">
                <a:solidFill>
                  <a:srgbClr val="00477F"/>
                </a:solidFill>
              </a:rPr>
              <a:t>Results</a:t>
            </a:r>
            <a:endParaRPr lang="en-US" sz="3600" b="1" dirty="0">
              <a:solidFill>
                <a:srgbClr val="00477F"/>
              </a:solidFill>
            </a:endParaRPr>
          </a:p>
        </p:txBody>
      </p:sp>
      <p:sp>
        <p:nvSpPr>
          <p:cNvPr id="302" name="Rectangle 301"/>
          <p:cNvSpPr/>
          <p:nvPr/>
        </p:nvSpPr>
        <p:spPr>
          <a:xfrm>
            <a:off x="26615840" y="4278769"/>
            <a:ext cx="7934876" cy="640080"/>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smtClean="0">
                <a:solidFill>
                  <a:srgbClr val="00477F"/>
                </a:solidFill>
              </a:rPr>
              <a:t>Results cont.</a:t>
            </a:r>
            <a:endParaRPr lang="en-US" sz="3600" b="1" dirty="0">
              <a:solidFill>
                <a:srgbClr val="00477F"/>
              </a:solidFill>
            </a:endParaRPr>
          </a:p>
        </p:txBody>
      </p:sp>
      <p:grpSp>
        <p:nvGrpSpPr>
          <p:cNvPr id="323" name="Group 322"/>
          <p:cNvGrpSpPr/>
          <p:nvPr/>
        </p:nvGrpSpPr>
        <p:grpSpPr>
          <a:xfrm>
            <a:off x="44500800" y="18370870"/>
            <a:ext cx="5254728" cy="1594758"/>
            <a:chOff x="-6553200" y="14546193"/>
            <a:chExt cx="5575300" cy="1716088"/>
          </a:xfrm>
        </p:grpSpPr>
        <p:sp>
          <p:nvSpPr>
            <p:cNvPr id="324" name="Freeform 323"/>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5" name="Freeform 324"/>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6"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7"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8"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9"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0"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1"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2"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3"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4"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5"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6"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7"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8"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9"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0"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1"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2"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3"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4"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5"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6"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7"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8"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9"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0"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1"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2"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3"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4"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5"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6"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7"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8"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9"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0"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1"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2"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3"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4"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5"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6"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7"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8"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9"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70" name="Group 369"/>
          <p:cNvGrpSpPr/>
          <p:nvPr/>
        </p:nvGrpSpPr>
        <p:grpSpPr>
          <a:xfrm>
            <a:off x="44476862" y="20290664"/>
            <a:ext cx="5251759" cy="1594758"/>
            <a:chOff x="-6877602" y="16648112"/>
            <a:chExt cx="6022492" cy="1855449"/>
          </a:xfrm>
        </p:grpSpPr>
        <p:sp>
          <p:nvSpPr>
            <p:cNvPr id="371"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2"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3"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4"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5"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6"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7"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8"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9"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0"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1"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2"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3"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4"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5"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6"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7"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8"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9"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0"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1"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2"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3"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4"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5"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6"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7"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8"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9"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0"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1"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2"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3"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4"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5"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6"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7"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8"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9"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0"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1"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2"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3"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4"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5"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6"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17" name="Rectangle 416"/>
          <p:cNvSpPr/>
          <p:nvPr/>
        </p:nvSpPr>
        <p:spPr>
          <a:xfrm>
            <a:off x="35253519" y="4278769"/>
            <a:ext cx="7934876" cy="640080"/>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smtClean="0">
                <a:solidFill>
                  <a:srgbClr val="00477F"/>
                </a:solidFill>
              </a:rPr>
              <a:t>Results cont.</a:t>
            </a:r>
            <a:endParaRPr lang="en-US" sz="3600" b="1" dirty="0">
              <a:solidFill>
                <a:srgbClr val="00477F"/>
              </a:solidFill>
            </a:endParaRPr>
          </a:p>
        </p:txBody>
      </p:sp>
      <p:graphicFrame>
        <p:nvGraphicFramePr>
          <p:cNvPr id="418" name="Table 417"/>
          <p:cNvGraphicFramePr>
            <a:graphicFrameLocks noGrp="1"/>
          </p:cNvGraphicFramePr>
          <p:nvPr>
            <p:extLst>
              <p:ext uri="{D42A27DB-BD31-4B8C-83A1-F6EECF244321}">
                <p14:modId xmlns:p14="http://schemas.microsoft.com/office/powerpoint/2010/main" val="221619201"/>
              </p:ext>
            </p:extLst>
          </p:nvPr>
        </p:nvGraphicFramePr>
        <p:xfrm>
          <a:off x="9449484" y="9040147"/>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solidFill>
                          <a:schemeClr val="bg1"/>
                        </a:solidFill>
                      </a:endParaRPr>
                    </a:p>
                  </a:txBody>
                  <a:tcPr/>
                </a:tc>
                <a:tc>
                  <a:txBody>
                    <a:bodyPr/>
                    <a:lstStyle/>
                    <a:p>
                      <a:r>
                        <a:rPr lang="en-US" sz="1800" dirty="0" smtClean="0">
                          <a:solidFill>
                            <a:schemeClr val="bg1"/>
                          </a:solidFill>
                        </a:rPr>
                        <a:t>Pre-test</a:t>
                      </a:r>
                      <a:endParaRPr lang="en-US" sz="1800" dirty="0">
                        <a:solidFill>
                          <a:schemeClr val="bg1"/>
                        </a:solidFill>
                      </a:endParaRPr>
                    </a:p>
                  </a:txBody>
                  <a:tcPr/>
                </a:tc>
                <a:tc>
                  <a:txBody>
                    <a:bodyPr/>
                    <a:lstStyle/>
                    <a:p>
                      <a:r>
                        <a:rPr lang="en-US" sz="1800" dirty="0" smtClean="0">
                          <a:solidFill>
                            <a:schemeClr val="bg1"/>
                          </a:solidFill>
                        </a:rPr>
                        <a:t>6 </a:t>
                      </a:r>
                      <a:r>
                        <a:rPr lang="en-US" sz="1800" dirty="0" err="1" smtClean="0">
                          <a:solidFill>
                            <a:schemeClr val="bg1"/>
                          </a:solidFill>
                        </a:rPr>
                        <a:t>mo</a:t>
                      </a:r>
                      <a:r>
                        <a:rPr lang="en-US" sz="1800" dirty="0" smtClean="0">
                          <a:solidFill>
                            <a:schemeClr val="bg1"/>
                          </a:solidFill>
                        </a:rPr>
                        <a:t> Post-Test</a:t>
                      </a:r>
                      <a:endParaRPr lang="en-US" sz="1800" dirty="0">
                        <a:solidFill>
                          <a:schemeClr val="bg1"/>
                        </a:solidFill>
                      </a:endParaRPr>
                    </a:p>
                  </a:txBody>
                  <a:tcPr/>
                </a:tc>
                <a:tc>
                  <a:txBody>
                    <a:bodyPr/>
                    <a:lstStyle/>
                    <a:p>
                      <a:r>
                        <a:rPr lang="en-US" sz="1800" dirty="0" smtClean="0">
                          <a:solidFill>
                            <a:schemeClr val="bg1"/>
                          </a:solidFill>
                        </a:rPr>
                        <a:t>12-mo Post-Test</a:t>
                      </a:r>
                      <a:endParaRPr lang="en-US" sz="1800" dirty="0">
                        <a:solidFill>
                          <a:schemeClr val="bg1"/>
                        </a:solidFill>
                      </a:endParaRPr>
                    </a:p>
                  </a:txBody>
                  <a:tcPr/>
                </a:tc>
              </a:tr>
              <a:tr h="301954">
                <a:tc>
                  <a:txBody>
                    <a:bodyPr/>
                    <a:lstStyle/>
                    <a:p>
                      <a:r>
                        <a:rPr lang="en-US" sz="1800" dirty="0" smtClean="0">
                          <a:solidFill>
                            <a:schemeClr val="bg1"/>
                          </a:solidFill>
                        </a:rPr>
                        <a:t>Male</a:t>
                      </a:r>
                      <a:r>
                        <a:rPr lang="en-US" sz="1800" baseline="0" dirty="0" smtClean="0">
                          <a:solidFill>
                            <a:schemeClr val="bg1"/>
                          </a:solidFill>
                        </a:rPr>
                        <a:t> Patients</a:t>
                      </a:r>
                      <a:endParaRPr lang="en-US" sz="1800" dirty="0" smtClean="0">
                        <a:solidFill>
                          <a:schemeClr val="bg1"/>
                        </a:solidFill>
                      </a:endParaRPr>
                    </a:p>
                  </a:txBody>
                  <a:tcPr/>
                </a:tc>
                <a:tc>
                  <a:txBody>
                    <a:bodyPr/>
                    <a:lstStyle/>
                    <a:p>
                      <a:r>
                        <a:rPr lang="en-US" sz="1800" dirty="0" smtClean="0">
                          <a:solidFill>
                            <a:schemeClr val="bg1"/>
                          </a:solidFill>
                        </a:rPr>
                        <a:t>61%</a:t>
                      </a:r>
                      <a:endParaRPr lang="en-US" sz="1800" dirty="0">
                        <a:solidFill>
                          <a:schemeClr val="bg1"/>
                        </a:solidFill>
                      </a:endParaRPr>
                    </a:p>
                  </a:txBody>
                  <a:tcPr/>
                </a:tc>
                <a:tc>
                  <a:txBody>
                    <a:bodyPr/>
                    <a:lstStyle/>
                    <a:p>
                      <a:r>
                        <a:rPr lang="en-US" sz="1800" dirty="0" smtClean="0">
                          <a:solidFill>
                            <a:schemeClr val="bg1"/>
                          </a:solidFill>
                        </a:rPr>
                        <a:t>-</a:t>
                      </a:r>
                      <a:endParaRPr lang="en-US" sz="1800" dirty="0">
                        <a:solidFill>
                          <a:schemeClr val="bg1"/>
                        </a:solidFill>
                      </a:endParaRPr>
                    </a:p>
                  </a:txBody>
                  <a:tcPr/>
                </a:tc>
                <a:tc>
                  <a:txBody>
                    <a:bodyPr/>
                    <a:lstStyle/>
                    <a:p>
                      <a:r>
                        <a:rPr lang="en-US" sz="1800" dirty="0" smtClean="0">
                          <a:solidFill>
                            <a:schemeClr val="bg1"/>
                          </a:solidFill>
                        </a:rPr>
                        <a:t>-</a:t>
                      </a:r>
                      <a:endParaRPr lang="en-US" sz="1800" dirty="0">
                        <a:solidFill>
                          <a:schemeClr val="bg1"/>
                        </a:solidFill>
                      </a:endParaRPr>
                    </a:p>
                  </a:txBody>
                  <a:tcPr/>
                </a:tc>
              </a:tr>
              <a:tr h="308482">
                <a:tc>
                  <a:txBody>
                    <a:bodyPr/>
                    <a:lstStyle/>
                    <a:p>
                      <a:r>
                        <a:rPr lang="en-US" sz="1800" dirty="0" smtClean="0">
                          <a:solidFill>
                            <a:schemeClr val="bg1"/>
                          </a:solidFill>
                        </a:rPr>
                        <a:t>Female Patients</a:t>
                      </a:r>
                      <a:endParaRPr lang="en-US" sz="1800" dirty="0">
                        <a:solidFill>
                          <a:schemeClr val="bg1"/>
                        </a:solidFill>
                      </a:endParaRPr>
                    </a:p>
                  </a:txBody>
                  <a:tcPr/>
                </a:tc>
                <a:tc>
                  <a:txBody>
                    <a:bodyPr/>
                    <a:lstStyle/>
                    <a:p>
                      <a:r>
                        <a:rPr lang="en-US" sz="1800" dirty="0" smtClean="0">
                          <a:solidFill>
                            <a:schemeClr val="bg1"/>
                          </a:solidFill>
                        </a:rPr>
                        <a:t>39%</a:t>
                      </a:r>
                      <a:endParaRPr lang="en-US" sz="1800" dirty="0">
                        <a:solidFill>
                          <a:schemeClr val="bg1"/>
                        </a:solidFill>
                      </a:endParaRPr>
                    </a:p>
                  </a:txBody>
                  <a:tcPr/>
                </a:tc>
                <a:tc>
                  <a:txBody>
                    <a:bodyPr/>
                    <a:lstStyle/>
                    <a:p>
                      <a:r>
                        <a:rPr lang="en-US" sz="1800" dirty="0" smtClean="0">
                          <a:solidFill>
                            <a:schemeClr val="bg1"/>
                          </a:solidFill>
                        </a:rPr>
                        <a:t>-</a:t>
                      </a:r>
                      <a:endParaRPr lang="en-US" sz="1800" dirty="0">
                        <a:solidFill>
                          <a:schemeClr val="bg1"/>
                        </a:solidFill>
                      </a:endParaRPr>
                    </a:p>
                  </a:txBody>
                  <a:tcPr/>
                </a:tc>
                <a:tc>
                  <a:txBody>
                    <a:bodyPr/>
                    <a:lstStyle/>
                    <a:p>
                      <a:r>
                        <a:rPr lang="en-US" sz="1800" dirty="0" smtClean="0">
                          <a:solidFill>
                            <a:schemeClr val="bg1"/>
                          </a:solidFill>
                        </a:rPr>
                        <a:t>-</a:t>
                      </a:r>
                      <a:endParaRPr lang="en-US" sz="1800" dirty="0">
                        <a:solidFill>
                          <a:schemeClr val="bg1"/>
                        </a:solidFill>
                      </a:endParaRPr>
                    </a:p>
                  </a:txBody>
                  <a:tcPr/>
                </a:tc>
              </a:tr>
              <a:tr h="323522">
                <a:tc>
                  <a:txBody>
                    <a:bodyPr/>
                    <a:lstStyle/>
                    <a:p>
                      <a:r>
                        <a:rPr lang="en-US" sz="1800" dirty="0" smtClean="0">
                          <a:solidFill>
                            <a:schemeClr val="bg1"/>
                          </a:solidFill>
                        </a:rPr>
                        <a:t>Hypertension</a:t>
                      </a:r>
                      <a:endParaRPr lang="en-US" sz="1800" dirty="0">
                        <a:solidFill>
                          <a:schemeClr val="bg1"/>
                        </a:solidFill>
                      </a:endParaRPr>
                    </a:p>
                  </a:txBody>
                  <a:tcPr/>
                </a:tc>
                <a:tc>
                  <a:txBody>
                    <a:bodyPr/>
                    <a:lstStyle/>
                    <a:p>
                      <a:r>
                        <a:rPr lang="en-US" sz="1800" dirty="0" smtClean="0">
                          <a:solidFill>
                            <a:schemeClr val="bg1"/>
                          </a:solidFill>
                        </a:rPr>
                        <a:t>2.6%</a:t>
                      </a:r>
                      <a:endParaRPr lang="en-US" sz="1800" dirty="0">
                        <a:solidFill>
                          <a:schemeClr val="bg1"/>
                        </a:solidFill>
                      </a:endParaRPr>
                    </a:p>
                  </a:txBody>
                  <a:tcPr/>
                </a:tc>
                <a:tc>
                  <a:txBody>
                    <a:bodyPr/>
                    <a:lstStyle/>
                    <a:p>
                      <a:r>
                        <a:rPr lang="en-US" sz="1800" dirty="0" smtClean="0">
                          <a:solidFill>
                            <a:schemeClr val="bg1"/>
                          </a:solidFill>
                        </a:rPr>
                        <a:t>42.1%</a:t>
                      </a:r>
                      <a:endParaRPr lang="en-US" sz="1800" dirty="0">
                        <a:solidFill>
                          <a:schemeClr val="bg1"/>
                        </a:solidFill>
                      </a:endParaRPr>
                    </a:p>
                  </a:txBody>
                  <a:tcPr/>
                </a:tc>
                <a:tc>
                  <a:txBody>
                    <a:bodyPr/>
                    <a:lstStyle/>
                    <a:p>
                      <a:r>
                        <a:rPr lang="en-US" sz="1800" dirty="0" smtClean="0">
                          <a:solidFill>
                            <a:schemeClr val="bg1"/>
                          </a:solidFill>
                        </a:rPr>
                        <a:t>12.4%</a:t>
                      </a:r>
                      <a:endParaRPr lang="en-US" sz="1800" dirty="0">
                        <a:solidFill>
                          <a:schemeClr val="bg1"/>
                        </a:solidFill>
                      </a:endParaRPr>
                    </a:p>
                  </a:txBody>
                  <a:tcPr/>
                </a:tc>
              </a:tr>
              <a:tr h="301954">
                <a:tc>
                  <a:txBody>
                    <a:bodyPr/>
                    <a:lstStyle/>
                    <a:p>
                      <a:r>
                        <a:rPr lang="en-US" sz="1800" dirty="0" smtClean="0">
                          <a:solidFill>
                            <a:schemeClr val="bg1"/>
                          </a:solidFill>
                        </a:rPr>
                        <a:t>Snoring</a:t>
                      </a:r>
                      <a:endParaRPr lang="en-US" sz="1800" dirty="0">
                        <a:solidFill>
                          <a:schemeClr val="bg1"/>
                        </a:solidFill>
                      </a:endParaRPr>
                    </a:p>
                  </a:txBody>
                  <a:tcPr/>
                </a:tc>
                <a:tc>
                  <a:txBody>
                    <a:bodyPr/>
                    <a:lstStyle/>
                    <a:p>
                      <a:r>
                        <a:rPr lang="en-US" sz="1800" dirty="0" smtClean="0">
                          <a:solidFill>
                            <a:schemeClr val="bg1"/>
                          </a:solidFill>
                        </a:rPr>
                        <a:t>11.35%</a:t>
                      </a:r>
                      <a:endParaRPr lang="en-US" sz="1800" dirty="0">
                        <a:solidFill>
                          <a:schemeClr val="bg1"/>
                        </a:solidFill>
                      </a:endParaRPr>
                    </a:p>
                  </a:txBody>
                  <a:tcPr/>
                </a:tc>
                <a:tc>
                  <a:txBody>
                    <a:bodyPr/>
                    <a:lstStyle/>
                    <a:p>
                      <a:r>
                        <a:rPr lang="en-US" sz="1800" dirty="0" smtClean="0">
                          <a:solidFill>
                            <a:schemeClr val="bg1"/>
                          </a:solidFill>
                        </a:rPr>
                        <a:t>10.2%</a:t>
                      </a:r>
                      <a:endParaRPr lang="en-US" sz="1800" dirty="0">
                        <a:solidFill>
                          <a:schemeClr val="bg1"/>
                        </a:solidFill>
                      </a:endParaRPr>
                    </a:p>
                  </a:txBody>
                  <a:tcPr/>
                </a:tc>
                <a:tc>
                  <a:txBody>
                    <a:bodyPr/>
                    <a:lstStyle/>
                    <a:p>
                      <a:r>
                        <a:rPr lang="en-US" sz="1800" dirty="0" smtClean="0">
                          <a:solidFill>
                            <a:schemeClr val="bg1"/>
                          </a:solidFill>
                        </a:rPr>
                        <a:t>15.8%</a:t>
                      </a:r>
                      <a:endParaRPr lang="en-US" sz="1800" dirty="0">
                        <a:solidFill>
                          <a:schemeClr val="bg1"/>
                        </a:solidFill>
                      </a:endParaRPr>
                    </a:p>
                  </a:txBody>
                  <a:tcPr/>
                </a:tc>
              </a:tr>
              <a:tr h="301954">
                <a:tc>
                  <a:txBody>
                    <a:bodyPr/>
                    <a:lstStyle/>
                    <a:p>
                      <a:r>
                        <a:rPr lang="en-US" sz="1800" dirty="0" smtClean="0">
                          <a:solidFill>
                            <a:schemeClr val="bg1"/>
                          </a:solidFill>
                        </a:rPr>
                        <a:t>Medications</a:t>
                      </a:r>
                      <a:endParaRPr lang="en-US" sz="1800" dirty="0">
                        <a:solidFill>
                          <a:schemeClr val="bg1"/>
                        </a:solidFill>
                      </a:endParaRPr>
                    </a:p>
                  </a:txBody>
                  <a:tcPr/>
                </a:tc>
                <a:tc>
                  <a:txBody>
                    <a:bodyPr/>
                    <a:lstStyle/>
                    <a:p>
                      <a:r>
                        <a:rPr lang="en-US" sz="1800" dirty="0" smtClean="0">
                          <a:solidFill>
                            <a:schemeClr val="bg1"/>
                          </a:solidFill>
                        </a:rPr>
                        <a:t>45.2%</a:t>
                      </a:r>
                      <a:endParaRPr lang="en-US" sz="1800" dirty="0">
                        <a:solidFill>
                          <a:schemeClr val="bg1"/>
                        </a:solidFill>
                      </a:endParaRPr>
                    </a:p>
                  </a:txBody>
                  <a:tcPr/>
                </a:tc>
                <a:tc>
                  <a:txBody>
                    <a:bodyPr/>
                    <a:lstStyle/>
                    <a:p>
                      <a:r>
                        <a:rPr lang="en-US" sz="1800" dirty="0" smtClean="0">
                          <a:solidFill>
                            <a:schemeClr val="bg1"/>
                          </a:solidFill>
                        </a:rPr>
                        <a:t>42.1%</a:t>
                      </a:r>
                      <a:endParaRPr lang="en-US" sz="1800" dirty="0">
                        <a:solidFill>
                          <a:schemeClr val="bg1"/>
                        </a:solidFill>
                      </a:endParaRPr>
                    </a:p>
                  </a:txBody>
                  <a:tcPr/>
                </a:tc>
                <a:tc>
                  <a:txBody>
                    <a:bodyPr/>
                    <a:lstStyle/>
                    <a:p>
                      <a:r>
                        <a:rPr lang="en-US" sz="1800" dirty="0" smtClean="0">
                          <a:solidFill>
                            <a:schemeClr val="bg1"/>
                          </a:solidFill>
                        </a:rPr>
                        <a:t>40%</a:t>
                      </a:r>
                      <a:endParaRPr lang="en-US" sz="1800" dirty="0">
                        <a:solidFill>
                          <a:schemeClr val="bg1"/>
                        </a:solidFill>
                      </a:endParaRPr>
                    </a:p>
                  </a:txBody>
                  <a:tcPr/>
                </a:tc>
              </a:tr>
              <a:tr h="301954">
                <a:tc>
                  <a:txBody>
                    <a:bodyPr/>
                    <a:lstStyle/>
                    <a:p>
                      <a:r>
                        <a:rPr lang="en-US" sz="1800" dirty="0" smtClean="0">
                          <a:solidFill>
                            <a:schemeClr val="bg1"/>
                          </a:solidFill>
                        </a:rPr>
                        <a:t>Smoking</a:t>
                      </a:r>
                      <a:endParaRPr lang="en-US" sz="1800" dirty="0">
                        <a:solidFill>
                          <a:schemeClr val="bg1"/>
                        </a:solidFill>
                      </a:endParaRPr>
                    </a:p>
                  </a:txBody>
                  <a:tcPr/>
                </a:tc>
                <a:tc>
                  <a:txBody>
                    <a:bodyPr/>
                    <a:lstStyle/>
                    <a:p>
                      <a:r>
                        <a:rPr lang="en-US" sz="1800" dirty="0" smtClean="0">
                          <a:solidFill>
                            <a:schemeClr val="bg1"/>
                          </a:solidFill>
                        </a:rPr>
                        <a:t>16.5%</a:t>
                      </a:r>
                      <a:endParaRPr lang="en-US" sz="1800" dirty="0">
                        <a:solidFill>
                          <a:schemeClr val="bg1"/>
                        </a:solidFill>
                      </a:endParaRPr>
                    </a:p>
                  </a:txBody>
                  <a:tcPr/>
                </a:tc>
                <a:tc>
                  <a:txBody>
                    <a:bodyPr/>
                    <a:lstStyle/>
                    <a:p>
                      <a:r>
                        <a:rPr lang="en-US" sz="1800" dirty="0" smtClean="0">
                          <a:solidFill>
                            <a:schemeClr val="bg1"/>
                          </a:solidFill>
                        </a:rPr>
                        <a:t>14.5%</a:t>
                      </a:r>
                      <a:endParaRPr lang="en-US" sz="1800" dirty="0">
                        <a:solidFill>
                          <a:schemeClr val="bg1"/>
                        </a:solidFill>
                      </a:endParaRPr>
                    </a:p>
                  </a:txBody>
                  <a:tcPr/>
                </a:tc>
                <a:tc>
                  <a:txBody>
                    <a:bodyPr/>
                    <a:lstStyle/>
                    <a:p>
                      <a:r>
                        <a:rPr lang="en-US" sz="1800" dirty="0" smtClean="0">
                          <a:solidFill>
                            <a:schemeClr val="bg1"/>
                          </a:solidFill>
                        </a:rPr>
                        <a:t>10.14%</a:t>
                      </a:r>
                      <a:endParaRPr lang="en-US" sz="1800" dirty="0">
                        <a:solidFill>
                          <a:schemeClr val="bg1"/>
                        </a:solidFill>
                      </a:endParaRPr>
                    </a:p>
                  </a:txBody>
                  <a:tcPr/>
                </a:tc>
              </a:tr>
              <a:tr h="301954">
                <a:tc>
                  <a:txBody>
                    <a:bodyPr/>
                    <a:lstStyle/>
                    <a:p>
                      <a:r>
                        <a:rPr lang="en-US" sz="1800" dirty="0" smtClean="0">
                          <a:solidFill>
                            <a:schemeClr val="bg1"/>
                          </a:solidFill>
                        </a:rPr>
                        <a:t>Pregnancy</a:t>
                      </a:r>
                      <a:endParaRPr lang="en-US" sz="1800" dirty="0">
                        <a:solidFill>
                          <a:schemeClr val="bg1"/>
                        </a:solidFill>
                      </a:endParaRPr>
                    </a:p>
                  </a:txBody>
                  <a:tcPr/>
                </a:tc>
                <a:tc>
                  <a:txBody>
                    <a:bodyPr/>
                    <a:lstStyle/>
                    <a:p>
                      <a:r>
                        <a:rPr lang="en-US" sz="1800" dirty="0" smtClean="0">
                          <a:solidFill>
                            <a:schemeClr val="bg1"/>
                          </a:solidFill>
                        </a:rPr>
                        <a:t>.3%</a:t>
                      </a:r>
                      <a:endParaRPr lang="en-US" sz="1800" dirty="0">
                        <a:solidFill>
                          <a:schemeClr val="bg1"/>
                        </a:solidFill>
                      </a:endParaRPr>
                    </a:p>
                  </a:txBody>
                  <a:tcPr/>
                </a:tc>
                <a:tc>
                  <a:txBody>
                    <a:bodyPr/>
                    <a:lstStyle/>
                    <a:p>
                      <a:r>
                        <a:rPr lang="en-US" sz="1800" dirty="0" smtClean="0">
                          <a:solidFill>
                            <a:schemeClr val="bg1"/>
                          </a:solidFill>
                        </a:rPr>
                        <a:t>15%</a:t>
                      </a:r>
                      <a:endParaRPr lang="en-US" sz="1800" dirty="0">
                        <a:solidFill>
                          <a:schemeClr val="bg1"/>
                        </a:solidFill>
                      </a:endParaRPr>
                    </a:p>
                  </a:txBody>
                  <a:tcPr/>
                </a:tc>
                <a:tc>
                  <a:txBody>
                    <a:bodyPr/>
                    <a:lstStyle/>
                    <a:p>
                      <a:r>
                        <a:rPr lang="en-US" sz="1800" dirty="0" smtClean="0">
                          <a:solidFill>
                            <a:schemeClr val="bg1"/>
                          </a:solidFill>
                        </a:rPr>
                        <a:t>12%</a:t>
                      </a:r>
                      <a:endParaRPr lang="en-US" sz="1800" dirty="0">
                        <a:solidFill>
                          <a:schemeClr val="bg1"/>
                        </a:solidFill>
                      </a:endParaRPr>
                    </a:p>
                  </a:txBody>
                  <a:tcPr/>
                </a:tc>
              </a:tr>
              <a:tr h="301954">
                <a:tc>
                  <a:txBody>
                    <a:bodyPr/>
                    <a:lstStyle/>
                    <a:p>
                      <a:r>
                        <a:rPr lang="en-US" sz="1800" dirty="0" smtClean="0">
                          <a:solidFill>
                            <a:schemeClr val="bg1"/>
                          </a:solidFill>
                        </a:rPr>
                        <a:t>Alcoholism</a:t>
                      </a:r>
                      <a:endParaRPr lang="en-US" sz="1800" dirty="0">
                        <a:solidFill>
                          <a:schemeClr val="bg1"/>
                        </a:solidFill>
                      </a:endParaRPr>
                    </a:p>
                  </a:txBody>
                  <a:tcPr/>
                </a:tc>
                <a:tc>
                  <a:txBody>
                    <a:bodyPr/>
                    <a:lstStyle/>
                    <a:p>
                      <a:r>
                        <a:rPr lang="en-US" sz="1800" dirty="0" smtClean="0">
                          <a:solidFill>
                            <a:schemeClr val="bg1"/>
                          </a:solidFill>
                        </a:rPr>
                        <a:t>2.5%</a:t>
                      </a:r>
                      <a:endParaRPr lang="en-US" sz="1800" dirty="0">
                        <a:solidFill>
                          <a:schemeClr val="bg1"/>
                        </a:solidFill>
                      </a:endParaRPr>
                    </a:p>
                  </a:txBody>
                  <a:tcPr/>
                </a:tc>
                <a:tc>
                  <a:txBody>
                    <a:bodyPr/>
                    <a:lstStyle/>
                    <a:p>
                      <a:r>
                        <a:rPr lang="en-US" sz="1800" dirty="0" smtClean="0">
                          <a:solidFill>
                            <a:schemeClr val="bg1"/>
                          </a:solidFill>
                        </a:rPr>
                        <a:t>36.47%</a:t>
                      </a:r>
                      <a:endParaRPr lang="en-US" sz="1800" dirty="0">
                        <a:solidFill>
                          <a:schemeClr val="bg1"/>
                        </a:solidFill>
                      </a:endParaRPr>
                    </a:p>
                  </a:txBody>
                  <a:tcPr/>
                </a:tc>
                <a:tc>
                  <a:txBody>
                    <a:bodyPr/>
                    <a:lstStyle/>
                    <a:p>
                      <a:r>
                        <a:rPr lang="en-US" sz="1800" dirty="0" smtClean="0">
                          <a:solidFill>
                            <a:schemeClr val="bg1"/>
                          </a:solidFill>
                        </a:rPr>
                        <a:t>11.6%</a:t>
                      </a:r>
                      <a:endParaRPr lang="en-US" sz="1800" dirty="0">
                        <a:solidFill>
                          <a:schemeClr val="bg1"/>
                        </a:solidFill>
                      </a:endParaRPr>
                    </a:p>
                  </a:txBody>
                  <a:tcPr/>
                </a:tc>
              </a:tr>
            </a:tbl>
          </a:graphicData>
        </a:graphic>
      </p:graphicFrame>
      <p:sp>
        <p:nvSpPr>
          <p:cNvPr id="419" name="TextBox 418"/>
          <p:cNvSpPr txBox="1"/>
          <p:nvPr/>
        </p:nvSpPr>
        <p:spPr>
          <a:xfrm>
            <a:off x="702803" y="5188089"/>
            <a:ext cx="7239001" cy="7109639"/>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420" name="TextBox 419"/>
          <p:cNvSpPr txBox="1"/>
          <p:nvPr/>
        </p:nvSpPr>
        <p:spPr>
          <a:xfrm>
            <a:off x="702803" y="13277638"/>
            <a:ext cx="7239001" cy="7848302"/>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421" name="TextBox 420"/>
          <p:cNvSpPr txBox="1"/>
          <p:nvPr/>
        </p:nvSpPr>
        <p:spPr>
          <a:xfrm>
            <a:off x="17978161" y="5188089"/>
            <a:ext cx="7239001" cy="1200329"/>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a:t>
            </a:r>
          </a:p>
        </p:txBody>
      </p:sp>
      <p:graphicFrame>
        <p:nvGraphicFramePr>
          <p:cNvPr id="422" name="Chart 421"/>
          <p:cNvGraphicFramePr/>
          <p:nvPr>
            <p:extLst>
              <p:ext uri="{D42A27DB-BD31-4B8C-83A1-F6EECF244321}">
                <p14:modId xmlns:p14="http://schemas.microsoft.com/office/powerpoint/2010/main" val="2865485515"/>
              </p:ext>
            </p:extLst>
          </p:nvPr>
        </p:nvGraphicFramePr>
        <p:xfrm>
          <a:off x="17813679" y="6372575"/>
          <a:ext cx="7238672" cy="48401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23" name="Chart 422"/>
          <p:cNvGraphicFramePr/>
          <p:nvPr>
            <p:extLst>
              <p:ext uri="{D42A27DB-BD31-4B8C-83A1-F6EECF244321}">
                <p14:modId xmlns:p14="http://schemas.microsoft.com/office/powerpoint/2010/main" val="887936908"/>
              </p:ext>
            </p:extLst>
          </p:nvPr>
        </p:nvGraphicFramePr>
        <p:xfrm>
          <a:off x="17813679" y="12118735"/>
          <a:ext cx="7238672" cy="4484664"/>
        </p:xfrm>
        <a:graphic>
          <a:graphicData uri="http://schemas.openxmlformats.org/drawingml/2006/chart">
            <c:chart xmlns:c="http://schemas.openxmlformats.org/drawingml/2006/chart" xmlns:r="http://schemas.openxmlformats.org/officeDocument/2006/relationships" r:id="rId3"/>
          </a:graphicData>
        </a:graphic>
      </p:graphicFrame>
      <p:sp>
        <p:nvSpPr>
          <p:cNvPr id="424" name="TextBox 423"/>
          <p:cNvSpPr txBox="1"/>
          <p:nvPr/>
        </p:nvSpPr>
        <p:spPr>
          <a:xfrm>
            <a:off x="17901962" y="11277600"/>
            <a:ext cx="7239001" cy="707886"/>
          </a:xfrm>
          <a:prstGeom prst="rect">
            <a:avLst/>
          </a:prstGeom>
          <a:noFill/>
        </p:spPr>
        <p:txBody>
          <a:bodyPr wrap="square" rtlCol="0">
            <a:spAutoFit/>
          </a:bodyPr>
          <a:lstStyle/>
          <a:p>
            <a:pPr algn="ctr"/>
            <a:r>
              <a:rPr lang="en-US" sz="2000" dirty="0" smtClean="0">
                <a:solidFill>
                  <a:schemeClr val="bg1"/>
                </a:solidFill>
                <a:cs typeface="Arial" pitchFamily="34" charset="0"/>
              </a:rPr>
              <a:t>Your text would go here. List your information on these lines. Your text would go here. List your information on these lines. </a:t>
            </a:r>
          </a:p>
        </p:txBody>
      </p:sp>
      <p:sp>
        <p:nvSpPr>
          <p:cNvPr id="425" name="TextBox 424"/>
          <p:cNvSpPr txBox="1"/>
          <p:nvPr/>
        </p:nvSpPr>
        <p:spPr>
          <a:xfrm>
            <a:off x="17978161" y="17300067"/>
            <a:ext cx="7239001" cy="3785652"/>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solidFill>
                  <a:schemeClr val="bg1"/>
                </a:solidFill>
                <a:cs typeface="Arial" pitchFamily="34" charset="0"/>
              </a:rPr>
              <a:t>Your text would go here. List your information on these lines. </a:t>
            </a:r>
          </a:p>
          <a:p>
            <a:pPr marL="457200" indent="-457200">
              <a:buFont typeface="Arial" pitchFamily="34" charset="0"/>
              <a:buChar char="•"/>
            </a:pPr>
            <a:r>
              <a:rPr lang="en-US" sz="2400" dirty="0" smtClean="0">
                <a:solidFill>
                  <a:schemeClr val="bg1"/>
                </a:solidFill>
                <a:cs typeface="Arial" pitchFamily="34" charset="0"/>
              </a:rPr>
              <a:t>Your text would go here. </a:t>
            </a:r>
          </a:p>
          <a:p>
            <a:pPr marL="457200" indent="-457200">
              <a:buFont typeface="Arial" pitchFamily="34" charset="0"/>
              <a:buChar char="•"/>
            </a:pPr>
            <a:r>
              <a:rPr lang="en-US" sz="2400" dirty="0" smtClean="0">
                <a:solidFill>
                  <a:schemeClr val="bg1"/>
                </a:solidFill>
                <a:cs typeface="Arial" pitchFamily="34" charset="0"/>
              </a:rPr>
              <a:t>List your information on these lines. </a:t>
            </a:r>
          </a:p>
        </p:txBody>
      </p:sp>
      <p:sp>
        <p:nvSpPr>
          <p:cNvPr id="426" name="TextBox 425"/>
          <p:cNvSpPr txBox="1"/>
          <p:nvPr/>
        </p:nvSpPr>
        <p:spPr>
          <a:xfrm>
            <a:off x="18054362" y="16592181"/>
            <a:ext cx="7239001" cy="707886"/>
          </a:xfrm>
          <a:prstGeom prst="rect">
            <a:avLst/>
          </a:prstGeom>
          <a:noFill/>
        </p:spPr>
        <p:txBody>
          <a:bodyPr wrap="square" rtlCol="0">
            <a:spAutoFit/>
          </a:bodyPr>
          <a:lstStyle/>
          <a:p>
            <a:pPr algn="ctr"/>
            <a:r>
              <a:rPr lang="en-US" sz="2000" dirty="0" smtClean="0">
                <a:solidFill>
                  <a:schemeClr val="bg1"/>
                </a:solidFill>
                <a:cs typeface="Arial" pitchFamily="34" charset="0"/>
              </a:rPr>
              <a:t>Your text would go here. List your information on these lines. Your text would go here. List your information on these lines. </a:t>
            </a:r>
          </a:p>
        </p:txBody>
      </p:sp>
      <p:sp>
        <p:nvSpPr>
          <p:cNvPr id="427" name="TextBox 426"/>
          <p:cNvSpPr txBox="1"/>
          <p:nvPr/>
        </p:nvSpPr>
        <p:spPr>
          <a:xfrm>
            <a:off x="9340482" y="5188089"/>
            <a:ext cx="7239001" cy="1938992"/>
          </a:xfrm>
          <a:prstGeom prst="rect">
            <a:avLst/>
          </a:prstGeom>
          <a:noFill/>
        </p:spPr>
        <p:txBody>
          <a:bodyPr wrap="square" rtlCol="0">
            <a:spAutoFit/>
          </a:bodyPr>
          <a:lstStyle/>
          <a:p>
            <a:r>
              <a:rPr lang="en-US" sz="2400" dirty="0" smtClean="0">
                <a:solidFill>
                  <a:schemeClr val="bg1"/>
                </a:solidFill>
                <a:cs typeface="Arial" pitchFamily="34" charset="0"/>
              </a:rPr>
              <a:t>would go here. List your information on these lines. Your text would go here. List your information on these lines. Your text would go here. List your information on these lines. </a:t>
            </a:r>
          </a:p>
          <a:p>
            <a:endParaRPr lang="en-US" sz="2400" dirty="0" smtClean="0">
              <a:solidFill>
                <a:schemeClr val="bg1"/>
              </a:solidFill>
              <a:cs typeface="Arial" pitchFamily="34" charset="0"/>
            </a:endParaRPr>
          </a:p>
        </p:txBody>
      </p:sp>
      <p:sp>
        <p:nvSpPr>
          <p:cNvPr id="428" name="TextBox 427"/>
          <p:cNvSpPr txBox="1"/>
          <p:nvPr/>
        </p:nvSpPr>
        <p:spPr>
          <a:xfrm>
            <a:off x="9340482" y="13249832"/>
            <a:ext cx="7239001" cy="7478970"/>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solidFill>
                  <a:schemeClr val="bg1"/>
                </a:solidFill>
                <a:cs typeface="Arial" pitchFamily="34" charset="0"/>
              </a:rPr>
              <a:t>Your text would go here. List your information on these lines. </a:t>
            </a:r>
          </a:p>
          <a:p>
            <a:pPr marL="457200" indent="-457200">
              <a:buFont typeface="Arial" pitchFamily="34" charset="0"/>
              <a:buChar char="•"/>
            </a:pPr>
            <a:r>
              <a:rPr lang="en-US" sz="2400" dirty="0" smtClean="0">
                <a:solidFill>
                  <a:schemeClr val="bg1"/>
                </a:solidFill>
                <a:cs typeface="Arial" pitchFamily="34" charset="0"/>
              </a:rPr>
              <a:t>Your text would go here. </a:t>
            </a:r>
          </a:p>
          <a:p>
            <a:pPr marL="457200" indent="-457200">
              <a:buFont typeface="Arial" pitchFamily="34" charset="0"/>
              <a:buChar char="•"/>
            </a:pPr>
            <a:r>
              <a:rPr lang="en-US" sz="2400" dirty="0" smtClean="0">
                <a:solidFill>
                  <a:schemeClr val="bg1"/>
                </a:solidFill>
                <a:cs typeface="Arial" pitchFamily="34" charset="0"/>
              </a:rPr>
              <a:t>List your information on these lines. </a:t>
            </a:r>
          </a:p>
          <a:p>
            <a:r>
              <a:rPr lang="en-US" sz="2400" dirty="0" smtClean="0">
                <a:solidFill>
                  <a:schemeClr val="bg1"/>
                </a:solidFill>
                <a:cs typeface="Arial" pitchFamily="34" charset="0"/>
              </a:rPr>
              <a:t> </a:t>
            </a:r>
          </a:p>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400" dirty="0" smtClean="0">
              <a:solidFill>
                <a:schemeClr val="bg1"/>
              </a:solidFill>
              <a:cs typeface="Arial" pitchFamily="34" charset="0"/>
            </a:endParaRPr>
          </a:p>
        </p:txBody>
      </p:sp>
      <p:sp>
        <p:nvSpPr>
          <p:cNvPr id="429" name="TextBox 428"/>
          <p:cNvSpPr txBox="1"/>
          <p:nvPr/>
        </p:nvSpPr>
        <p:spPr>
          <a:xfrm>
            <a:off x="9178888" y="7920366"/>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bg1"/>
                </a:solidFill>
                <a:cs typeface="Arial" pitchFamily="34" charset="0"/>
              </a:rPr>
              <a:t>Participants</a:t>
            </a:r>
          </a:p>
        </p:txBody>
      </p:sp>
      <p:sp>
        <p:nvSpPr>
          <p:cNvPr id="430" name="TextBox 429"/>
          <p:cNvSpPr txBox="1"/>
          <p:nvPr/>
        </p:nvSpPr>
        <p:spPr>
          <a:xfrm>
            <a:off x="9178888" y="12713329"/>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bg1"/>
                </a:solidFill>
                <a:cs typeface="Arial" pitchFamily="34" charset="0"/>
              </a:rPr>
              <a:t>Methods</a:t>
            </a:r>
          </a:p>
        </p:txBody>
      </p:sp>
      <p:sp>
        <p:nvSpPr>
          <p:cNvPr id="431" name="TextBox 430"/>
          <p:cNvSpPr txBox="1"/>
          <p:nvPr/>
        </p:nvSpPr>
        <p:spPr>
          <a:xfrm>
            <a:off x="35234176" y="8599944"/>
            <a:ext cx="7239001" cy="3416320"/>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432" name="TextBox 431"/>
          <p:cNvSpPr txBox="1"/>
          <p:nvPr/>
        </p:nvSpPr>
        <p:spPr>
          <a:xfrm>
            <a:off x="35234176" y="12624375"/>
            <a:ext cx="7239001" cy="1569660"/>
          </a:xfrm>
          <a:prstGeom prst="rect">
            <a:avLst/>
          </a:prstGeom>
          <a:noFill/>
        </p:spPr>
        <p:txBody>
          <a:bodyPr wrap="square" rtlCol="0">
            <a:spAutoFit/>
          </a:bodyPr>
          <a:lstStyle/>
          <a:p>
            <a:pPr marL="457200" indent="-457200">
              <a:buFont typeface="Arial" pitchFamily="34" charset="0"/>
              <a:buChar char="•"/>
            </a:pPr>
            <a:r>
              <a:rPr lang="en-US" sz="2400" dirty="0" smtClean="0">
                <a:solidFill>
                  <a:schemeClr val="bg1"/>
                </a:solidFill>
                <a:cs typeface="Arial" pitchFamily="34" charset="0"/>
              </a:rPr>
              <a:t>Your text would go here. List your information on these lines. </a:t>
            </a:r>
          </a:p>
          <a:p>
            <a:pPr marL="457200" indent="-457200">
              <a:buFont typeface="Arial" pitchFamily="34" charset="0"/>
              <a:buChar char="•"/>
            </a:pPr>
            <a:r>
              <a:rPr lang="en-US" sz="2400" dirty="0" smtClean="0">
                <a:solidFill>
                  <a:schemeClr val="bg1"/>
                </a:solidFill>
                <a:cs typeface="Arial" pitchFamily="34" charset="0"/>
              </a:rPr>
              <a:t>Your text would go here. </a:t>
            </a:r>
          </a:p>
          <a:p>
            <a:pPr marL="457200" indent="-457200">
              <a:buFont typeface="Arial" pitchFamily="34" charset="0"/>
              <a:buChar char="•"/>
            </a:pPr>
            <a:r>
              <a:rPr lang="en-US" sz="2400" dirty="0" smtClean="0">
                <a:solidFill>
                  <a:schemeClr val="bg1"/>
                </a:solidFill>
                <a:cs typeface="Arial" pitchFamily="34" charset="0"/>
              </a:rPr>
              <a:t>List your information on these lines. </a:t>
            </a:r>
          </a:p>
        </p:txBody>
      </p:sp>
      <p:sp>
        <p:nvSpPr>
          <p:cNvPr id="433" name="TextBox 432"/>
          <p:cNvSpPr txBox="1"/>
          <p:nvPr/>
        </p:nvSpPr>
        <p:spPr>
          <a:xfrm>
            <a:off x="35234176" y="14938178"/>
            <a:ext cx="7239001" cy="4247317"/>
          </a:xfrm>
          <a:prstGeom prst="rect">
            <a:avLst/>
          </a:prstGeom>
          <a:noFill/>
        </p:spPr>
        <p:txBody>
          <a:bodyPr wrap="square" rtlCol="0">
            <a:spAutoFit/>
          </a:bodyPr>
          <a:lstStyle/>
          <a:p>
            <a:pPr marL="457200" indent="-457200">
              <a:buFont typeface="+mj-lt"/>
              <a:buAutoNum type="arabicPeriod"/>
            </a:pPr>
            <a:r>
              <a:rPr lang="en-US" sz="18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800" dirty="0" smtClean="0">
                <a:solidFill>
                  <a:schemeClr val="bg1"/>
                </a:solidFill>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800" dirty="0" smtClean="0">
                <a:solidFill>
                  <a:schemeClr val="bg1"/>
                </a:solidFill>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800" dirty="0" smtClean="0">
              <a:solidFill>
                <a:schemeClr val="bg1"/>
              </a:solidFill>
              <a:cs typeface="Arial" pitchFamily="34" charset="0"/>
            </a:endParaRPr>
          </a:p>
          <a:p>
            <a:pPr marL="457200" indent="-457200">
              <a:buFont typeface="+mj-lt"/>
              <a:buAutoNum type="arabicPeriod"/>
            </a:pPr>
            <a:endParaRPr lang="en-US" sz="1800" dirty="0" smtClean="0">
              <a:solidFill>
                <a:schemeClr val="bg1"/>
              </a:solidFill>
              <a:cs typeface="Arial" pitchFamily="34" charset="0"/>
            </a:endParaRPr>
          </a:p>
        </p:txBody>
      </p:sp>
      <p:sp>
        <p:nvSpPr>
          <p:cNvPr id="434" name="TextBox 433"/>
          <p:cNvSpPr txBox="1"/>
          <p:nvPr/>
        </p:nvSpPr>
        <p:spPr>
          <a:xfrm>
            <a:off x="35234176" y="5188089"/>
            <a:ext cx="7239001" cy="2308324"/>
          </a:xfrm>
          <a:prstGeom prst="rect">
            <a:avLst/>
          </a:prstGeom>
          <a:noFill/>
        </p:spPr>
        <p:txBody>
          <a:bodyPr wrap="square" rtlCol="0">
            <a:spAutoFit/>
          </a:bodyPr>
          <a:lstStyle/>
          <a:p>
            <a:r>
              <a:rPr lang="en-US" sz="2400" dirty="0" smtClean="0">
                <a:solidFill>
                  <a:schemeClr val="bg1"/>
                </a:solidFill>
                <a:cs typeface="Arial" pitchFamily="34" charset="0"/>
              </a:rPr>
              <a:t>information on these lines. Your text would go here. List your information on these lines. </a:t>
            </a:r>
          </a:p>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a:t>
            </a:r>
          </a:p>
        </p:txBody>
      </p:sp>
      <p:sp>
        <p:nvSpPr>
          <p:cNvPr id="435" name="TextBox 434"/>
          <p:cNvSpPr txBox="1"/>
          <p:nvPr/>
        </p:nvSpPr>
        <p:spPr>
          <a:xfrm>
            <a:off x="35194764" y="12039600"/>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bg1"/>
                </a:solidFill>
                <a:cs typeface="Arial" pitchFamily="34" charset="0"/>
              </a:rPr>
              <a:t>Limitations</a:t>
            </a:r>
          </a:p>
        </p:txBody>
      </p:sp>
      <p:sp>
        <p:nvSpPr>
          <p:cNvPr id="436" name="TextBox 435"/>
          <p:cNvSpPr txBox="1"/>
          <p:nvPr/>
        </p:nvSpPr>
        <p:spPr>
          <a:xfrm>
            <a:off x="35194764" y="14459110"/>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bg1"/>
                </a:solidFill>
                <a:cs typeface="Arial" pitchFamily="34" charset="0"/>
              </a:rPr>
              <a:t>References</a:t>
            </a:r>
          </a:p>
        </p:txBody>
      </p:sp>
      <p:sp>
        <p:nvSpPr>
          <p:cNvPr id="437" name="TextBox 436"/>
          <p:cNvSpPr txBox="1"/>
          <p:nvPr/>
        </p:nvSpPr>
        <p:spPr>
          <a:xfrm>
            <a:off x="26615840" y="5188089"/>
            <a:ext cx="7239001" cy="1200329"/>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a:t>
            </a:r>
          </a:p>
        </p:txBody>
      </p:sp>
      <p:graphicFrame>
        <p:nvGraphicFramePr>
          <p:cNvPr id="438" name="Chart 437"/>
          <p:cNvGraphicFramePr/>
          <p:nvPr>
            <p:extLst>
              <p:ext uri="{D42A27DB-BD31-4B8C-83A1-F6EECF244321}">
                <p14:modId xmlns:p14="http://schemas.microsoft.com/office/powerpoint/2010/main" val="751890409"/>
              </p:ext>
            </p:extLst>
          </p:nvPr>
        </p:nvGraphicFramePr>
        <p:xfrm>
          <a:off x="26451358" y="6372575"/>
          <a:ext cx="7238672" cy="48401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39" name="Chart 438"/>
          <p:cNvGraphicFramePr/>
          <p:nvPr>
            <p:extLst>
              <p:ext uri="{D42A27DB-BD31-4B8C-83A1-F6EECF244321}">
                <p14:modId xmlns:p14="http://schemas.microsoft.com/office/powerpoint/2010/main" val="1996477260"/>
              </p:ext>
            </p:extLst>
          </p:nvPr>
        </p:nvGraphicFramePr>
        <p:xfrm>
          <a:off x="26451358" y="12118735"/>
          <a:ext cx="7238672" cy="4484664"/>
        </p:xfrm>
        <a:graphic>
          <a:graphicData uri="http://schemas.openxmlformats.org/drawingml/2006/chart">
            <c:chart xmlns:c="http://schemas.openxmlformats.org/drawingml/2006/chart" xmlns:r="http://schemas.openxmlformats.org/officeDocument/2006/relationships" r:id="rId5"/>
          </a:graphicData>
        </a:graphic>
      </p:graphicFrame>
      <p:sp>
        <p:nvSpPr>
          <p:cNvPr id="440" name="TextBox 439"/>
          <p:cNvSpPr txBox="1"/>
          <p:nvPr/>
        </p:nvSpPr>
        <p:spPr>
          <a:xfrm>
            <a:off x="26539641" y="11277600"/>
            <a:ext cx="7239001" cy="707886"/>
          </a:xfrm>
          <a:prstGeom prst="rect">
            <a:avLst/>
          </a:prstGeom>
          <a:noFill/>
        </p:spPr>
        <p:txBody>
          <a:bodyPr wrap="square" rtlCol="0">
            <a:spAutoFit/>
          </a:bodyPr>
          <a:lstStyle/>
          <a:p>
            <a:pPr algn="ctr"/>
            <a:r>
              <a:rPr lang="en-US" sz="2000" dirty="0" smtClean="0">
                <a:solidFill>
                  <a:schemeClr val="bg1"/>
                </a:solidFill>
                <a:cs typeface="Arial" pitchFamily="34" charset="0"/>
              </a:rPr>
              <a:t>Your text would go here. List your information on these lines. Your text would go here. List your information on these lines. </a:t>
            </a:r>
          </a:p>
        </p:txBody>
      </p:sp>
      <p:sp>
        <p:nvSpPr>
          <p:cNvPr id="441" name="TextBox 440"/>
          <p:cNvSpPr txBox="1"/>
          <p:nvPr/>
        </p:nvSpPr>
        <p:spPr>
          <a:xfrm>
            <a:off x="26615840" y="17300067"/>
            <a:ext cx="7239001" cy="3785652"/>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solidFill>
                  <a:schemeClr val="bg1"/>
                </a:solidFill>
                <a:cs typeface="Arial" pitchFamily="34" charset="0"/>
              </a:rPr>
              <a:t>Your text would go here. List your information on these lines. </a:t>
            </a:r>
          </a:p>
          <a:p>
            <a:pPr marL="457200" indent="-457200">
              <a:buFont typeface="Arial" pitchFamily="34" charset="0"/>
              <a:buChar char="•"/>
            </a:pPr>
            <a:r>
              <a:rPr lang="en-US" sz="2400" dirty="0" smtClean="0">
                <a:solidFill>
                  <a:schemeClr val="bg1"/>
                </a:solidFill>
                <a:cs typeface="Arial" pitchFamily="34" charset="0"/>
              </a:rPr>
              <a:t>Your text would go here. </a:t>
            </a:r>
          </a:p>
          <a:p>
            <a:pPr marL="457200" indent="-457200">
              <a:buFont typeface="Arial" pitchFamily="34" charset="0"/>
              <a:buChar char="•"/>
            </a:pPr>
            <a:r>
              <a:rPr lang="en-US" sz="2400" dirty="0" smtClean="0">
                <a:solidFill>
                  <a:schemeClr val="bg1"/>
                </a:solidFill>
                <a:cs typeface="Arial" pitchFamily="34" charset="0"/>
              </a:rPr>
              <a:t>List your information on these lines. </a:t>
            </a:r>
          </a:p>
        </p:txBody>
      </p:sp>
      <p:sp>
        <p:nvSpPr>
          <p:cNvPr id="442" name="TextBox 441"/>
          <p:cNvSpPr txBox="1"/>
          <p:nvPr/>
        </p:nvSpPr>
        <p:spPr>
          <a:xfrm>
            <a:off x="26692041" y="16592181"/>
            <a:ext cx="7239001" cy="707886"/>
          </a:xfrm>
          <a:prstGeom prst="rect">
            <a:avLst/>
          </a:prstGeom>
          <a:noFill/>
        </p:spPr>
        <p:txBody>
          <a:bodyPr wrap="square" rtlCol="0">
            <a:spAutoFit/>
          </a:bodyPr>
          <a:lstStyle/>
          <a:p>
            <a:pPr algn="ctr"/>
            <a:r>
              <a:rPr lang="en-US" sz="2000" dirty="0" smtClean="0">
                <a:solidFill>
                  <a:schemeClr val="bg1"/>
                </a:solidFill>
                <a:cs typeface="Arial" pitchFamily="34" charset="0"/>
              </a:rPr>
              <a:t>Your text would go here. List your information on these lines. Your text would go here. List your information on these lines. </a:t>
            </a:r>
          </a:p>
        </p:txBody>
      </p:sp>
      <p:sp>
        <p:nvSpPr>
          <p:cNvPr id="443" name="Rectangle 442"/>
          <p:cNvSpPr/>
          <p:nvPr/>
        </p:nvSpPr>
        <p:spPr>
          <a:xfrm>
            <a:off x="702803" y="12637558"/>
            <a:ext cx="7934876" cy="640080"/>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smtClean="0">
                <a:solidFill>
                  <a:srgbClr val="00477F"/>
                </a:solidFill>
              </a:rPr>
              <a:t>Introduction</a:t>
            </a:r>
            <a:endParaRPr lang="en-US" sz="3600" b="1" dirty="0">
              <a:solidFill>
                <a:srgbClr val="00477F"/>
              </a:solidFill>
            </a:endParaRPr>
          </a:p>
        </p:txBody>
      </p:sp>
      <p:sp>
        <p:nvSpPr>
          <p:cNvPr id="444" name="Rectangle 443"/>
          <p:cNvSpPr/>
          <p:nvPr/>
        </p:nvSpPr>
        <p:spPr>
          <a:xfrm>
            <a:off x="9340482" y="7322335"/>
            <a:ext cx="7934876" cy="640080"/>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smtClean="0">
                <a:solidFill>
                  <a:srgbClr val="00477F"/>
                </a:solidFill>
              </a:rPr>
              <a:t>Materials &amp; Methods</a:t>
            </a:r>
            <a:endParaRPr lang="en-US" sz="3600" b="1" dirty="0">
              <a:solidFill>
                <a:srgbClr val="00477F"/>
              </a:solidFill>
            </a:endParaRPr>
          </a:p>
        </p:txBody>
      </p:sp>
      <p:sp>
        <p:nvSpPr>
          <p:cNvPr id="445" name="Rectangle 444"/>
          <p:cNvSpPr/>
          <p:nvPr/>
        </p:nvSpPr>
        <p:spPr>
          <a:xfrm>
            <a:off x="35253519" y="7851206"/>
            <a:ext cx="7934876" cy="640080"/>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smtClean="0">
                <a:solidFill>
                  <a:srgbClr val="00477F"/>
                </a:solidFill>
              </a:rPr>
              <a:t>Conclusion</a:t>
            </a:r>
            <a:endParaRPr lang="en-US" sz="3600" b="1" dirty="0">
              <a:solidFill>
                <a:srgbClr val="00477F"/>
              </a:solidFill>
            </a:endParaRPr>
          </a:p>
        </p:txBody>
      </p:sp>
      <p:sp>
        <p:nvSpPr>
          <p:cNvPr id="180" name="Text Box 28"/>
          <p:cNvSpPr txBox="1">
            <a:spLocks noChangeArrowheads="1"/>
          </p:cNvSpPr>
          <p:nvPr/>
        </p:nvSpPr>
        <p:spPr bwMode="auto">
          <a:xfrm>
            <a:off x="9829800" y="6324600"/>
            <a:ext cx="24460200" cy="107473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24”x 48”</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24”x 48”, 36”x 72”, 42”x 84”, 18”x 36” and 21”x 42”.</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 </a:t>
            </a:r>
          </a:p>
          <a:p>
            <a:pPr algn="r" defTabSz="3762375">
              <a:defRPr/>
            </a:pPr>
            <a:r>
              <a:rPr lang="en-US" altLang="ja-JP" sz="3000" dirty="0">
                <a:solidFill>
                  <a:schemeClr val="bg2">
                    <a:lumMod val="20000"/>
                    <a:lumOff val="80000"/>
                  </a:schemeClr>
                </a:solidFill>
                <a:latin typeface="Arial" pitchFamily="34" charset="0"/>
                <a:ea typeface="MS PGothic" pitchFamily="34" charset="-128"/>
              </a:rPr>
              <a:t>©2010 Graphicsland</a:t>
            </a:r>
            <a:endParaRPr lang="en-US" sz="3000" dirty="0">
              <a:solidFill>
                <a:schemeClr val="bg2">
                  <a:lumMod val="20000"/>
                  <a:lumOff val="80000"/>
                </a:schemeClr>
              </a:solidFill>
              <a:latin typeface="Arial" pitchFamily="34" charset="0"/>
            </a:endParaRPr>
          </a:p>
        </p:txBody>
      </p:sp>
    </p:spTree>
    <p:extLst>
      <p:ext uri="{BB962C8B-B14F-4D97-AF65-F5344CB8AC3E}">
        <p14:creationId xmlns:p14="http://schemas.microsoft.com/office/powerpoint/2010/main" val="4234837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8185</TotalTime>
  <Words>1518</Words>
  <Application>Microsoft Office PowerPoint</Application>
  <PresentationFormat>Custom</PresentationFormat>
  <Paragraphs>95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68</cp:revision>
  <dcterms:created xsi:type="dcterms:W3CDTF">2013-01-11T17:04:28Z</dcterms:created>
  <dcterms:modified xsi:type="dcterms:W3CDTF">2013-01-24T16:48:29Z</dcterms:modified>
</cp:coreProperties>
</file>