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8" d="100"/>
          <a:sy n="28" d="100"/>
        </p:scale>
        <p:origin x="-1842" y="-73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05713536"/>
        <c:axId val="305715072"/>
        <c:axId val="0"/>
      </c:bar3DChart>
      <c:catAx>
        <c:axId val="305713536"/>
        <c:scaling>
          <c:orientation val="minMax"/>
        </c:scaling>
        <c:delete val="0"/>
        <c:axPos val="b"/>
        <c:majorTickMark val="out"/>
        <c:minorTickMark val="none"/>
        <c:tickLblPos val="nextTo"/>
        <c:txPr>
          <a:bodyPr/>
          <a:lstStyle/>
          <a:p>
            <a:pPr>
              <a:defRPr lang="en-US"/>
            </a:pPr>
            <a:endParaRPr lang="en-US"/>
          </a:p>
        </c:txPr>
        <c:crossAx val="305715072"/>
        <c:crosses val="autoZero"/>
        <c:auto val="1"/>
        <c:lblAlgn val="ctr"/>
        <c:lblOffset val="100"/>
        <c:noMultiLvlLbl val="0"/>
      </c:catAx>
      <c:valAx>
        <c:axId val="305715072"/>
        <c:scaling>
          <c:orientation val="minMax"/>
        </c:scaling>
        <c:delete val="0"/>
        <c:axPos val="l"/>
        <c:majorGridlines/>
        <c:numFmt formatCode="General" sourceLinked="1"/>
        <c:majorTickMark val="out"/>
        <c:minorTickMark val="none"/>
        <c:tickLblPos val="nextTo"/>
        <c:crossAx val="305713536"/>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05874048"/>
        <c:axId val="305875968"/>
      </c:lineChart>
      <c:catAx>
        <c:axId val="305874048"/>
        <c:scaling>
          <c:orientation val="minMax"/>
        </c:scaling>
        <c:delete val="0"/>
        <c:axPos val="b"/>
        <c:majorTickMark val="out"/>
        <c:minorTickMark val="none"/>
        <c:tickLblPos val="nextTo"/>
        <c:crossAx val="305875968"/>
        <c:crosses val="autoZero"/>
        <c:auto val="1"/>
        <c:lblAlgn val="ctr"/>
        <c:lblOffset val="100"/>
        <c:noMultiLvlLbl val="0"/>
      </c:catAx>
      <c:valAx>
        <c:axId val="305875968"/>
        <c:scaling>
          <c:orientation val="minMax"/>
        </c:scaling>
        <c:delete val="0"/>
        <c:axPos val="l"/>
        <c:majorGridlines/>
        <c:numFmt formatCode="General" sourceLinked="1"/>
        <c:majorTickMark val="out"/>
        <c:minorTickMark val="none"/>
        <c:tickLblPos val="nextTo"/>
        <c:crossAx val="305874048"/>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281448" y="4216400"/>
            <a:ext cx="1777365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49067" y="4216400"/>
            <a:ext cx="5278374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49069" y="24577040"/>
            <a:ext cx="35278694"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76401" y="24577040"/>
            <a:ext cx="35278697"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1"/>
            <a:ext cx="14544677"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1" y="6959600"/>
            <a:ext cx="14544677"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4" name="Group 133"/>
          <p:cNvGrpSpPr/>
          <p:nvPr/>
        </p:nvGrpSpPr>
        <p:grpSpPr>
          <a:xfrm>
            <a:off x="172105" y="8932482"/>
            <a:ext cx="12218277" cy="12860718"/>
            <a:chOff x="15969816" y="21399064"/>
            <a:chExt cx="1630363" cy="1716088"/>
          </a:xfrm>
        </p:grpSpPr>
        <p:sp>
          <p:nvSpPr>
            <p:cNvPr id="88" name="Freeform 87"/>
            <p:cNvSpPr>
              <a:spLocks/>
            </p:cNvSpPr>
            <p:nvPr/>
          </p:nvSpPr>
          <p:spPr bwMode="auto">
            <a:xfrm>
              <a:off x="16954066" y="21438752"/>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p:cNvSpPr>
            <p:nvPr/>
          </p:nvSpPr>
          <p:spPr bwMode="auto">
            <a:xfrm>
              <a:off x="16125391" y="21438752"/>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8"/>
            <p:cNvSpPr>
              <a:spLocks/>
            </p:cNvSpPr>
            <p:nvPr/>
          </p:nvSpPr>
          <p:spPr bwMode="auto">
            <a:xfrm>
              <a:off x="16669904" y="21399064"/>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5"/>
            <p:cNvSpPr>
              <a:spLocks/>
            </p:cNvSpPr>
            <p:nvPr/>
          </p:nvSpPr>
          <p:spPr bwMode="auto">
            <a:xfrm>
              <a:off x="15969816" y="21830864"/>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18"/>
            <p:cNvSpPr>
              <a:spLocks/>
            </p:cNvSpPr>
            <p:nvPr/>
          </p:nvSpPr>
          <p:spPr bwMode="auto">
            <a:xfrm>
              <a:off x="16076179" y="22222977"/>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19"/>
            <p:cNvSpPr>
              <a:spLocks/>
            </p:cNvSpPr>
            <p:nvPr/>
          </p:nvSpPr>
          <p:spPr bwMode="auto">
            <a:xfrm>
              <a:off x="16969941" y="22227739"/>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5" name="Rectangle 84"/>
          <p:cNvSpPr/>
          <p:nvPr/>
        </p:nvSpPr>
        <p:spPr>
          <a:xfrm>
            <a:off x="0" y="0"/>
            <a:ext cx="32918400" cy="21945600"/>
          </a:xfrm>
          <a:prstGeom prst="rect">
            <a:avLst/>
          </a:prstGeom>
          <a:gradFill flip="none" rotWithShape="1">
            <a:gsLst>
              <a:gs pos="100000">
                <a:srgbClr val="C7DDFC"/>
              </a:gs>
              <a:gs pos="49000">
                <a:schemeClr val="bg1">
                  <a:alpha val="87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32918400" cy="3986918"/>
          </a:xfrm>
          <a:custGeom>
            <a:avLst/>
            <a:gdLst>
              <a:gd name="connsiteX0" fmla="*/ 0 w 32918400"/>
              <a:gd name="connsiteY0" fmla="*/ 0 h 3962400"/>
              <a:gd name="connsiteX1" fmla="*/ 32918400 w 32918400"/>
              <a:gd name="connsiteY1" fmla="*/ 0 h 3962400"/>
              <a:gd name="connsiteX2" fmla="*/ 32918400 w 32918400"/>
              <a:gd name="connsiteY2" fmla="*/ 3962400 h 3962400"/>
              <a:gd name="connsiteX3" fmla="*/ 0 w 32918400"/>
              <a:gd name="connsiteY3" fmla="*/ 3962400 h 3962400"/>
              <a:gd name="connsiteX4" fmla="*/ 0 w 32918400"/>
              <a:gd name="connsiteY4" fmla="*/ 0 h 3962400"/>
              <a:gd name="connsiteX0" fmla="*/ 0 w 32918400"/>
              <a:gd name="connsiteY0" fmla="*/ 0 h 3962400"/>
              <a:gd name="connsiteX1" fmla="*/ 32918400 w 32918400"/>
              <a:gd name="connsiteY1" fmla="*/ 0 h 3962400"/>
              <a:gd name="connsiteX2" fmla="*/ 32918400 w 32918400"/>
              <a:gd name="connsiteY2" fmla="*/ 3962400 h 3962400"/>
              <a:gd name="connsiteX3" fmla="*/ 0 w 32918400"/>
              <a:gd name="connsiteY3" fmla="*/ 3962400 h 3962400"/>
              <a:gd name="connsiteX4" fmla="*/ 0 w 32918400"/>
              <a:gd name="connsiteY4" fmla="*/ 0 h 3962400"/>
              <a:gd name="connsiteX0" fmla="*/ 0 w 32918400"/>
              <a:gd name="connsiteY0" fmla="*/ 0 h 3962400"/>
              <a:gd name="connsiteX1" fmla="*/ 32918400 w 32918400"/>
              <a:gd name="connsiteY1" fmla="*/ 0 h 3962400"/>
              <a:gd name="connsiteX2" fmla="*/ 32918400 w 32918400"/>
              <a:gd name="connsiteY2" fmla="*/ 3962400 h 3962400"/>
              <a:gd name="connsiteX3" fmla="*/ 0 w 32918400"/>
              <a:gd name="connsiteY3" fmla="*/ 3962400 h 3962400"/>
              <a:gd name="connsiteX4" fmla="*/ 0 w 32918400"/>
              <a:gd name="connsiteY4" fmla="*/ 0 h 3962400"/>
              <a:gd name="connsiteX0" fmla="*/ 0 w 32918400"/>
              <a:gd name="connsiteY0" fmla="*/ 0 h 4346357"/>
              <a:gd name="connsiteX1" fmla="*/ 32918400 w 32918400"/>
              <a:gd name="connsiteY1" fmla="*/ 0 h 4346357"/>
              <a:gd name="connsiteX2" fmla="*/ 32918400 w 32918400"/>
              <a:gd name="connsiteY2" fmla="*/ 3962400 h 4346357"/>
              <a:gd name="connsiteX3" fmla="*/ 0 w 32918400"/>
              <a:gd name="connsiteY3" fmla="*/ 3962400 h 4346357"/>
              <a:gd name="connsiteX4" fmla="*/ 0 w 32918400"/>
              <a:gd name="connsiteY4" fmla="*/ 0 h 4346357"/>
              <a:gd name="connsiteX0" fmla="*/ 0 w 32918400"/>
              <a:gd name="connsiteY0" fmla="*/ 0 h 4304380"/>
              <a:gd name="connsiteX1" fmla="*/ 32918400 w 32918400"/>
              <a:gd name="connsiteY1" fmla="*/ 0 h 4304380"/>
              <a:gd name="connsiteX2" fmla="*/ 32918400 w 32918400"/>
              <a:gd name="connsiteY2" fmla="*/ 3962400 h 4304380"/>
              <a:gd name="connsiteX3" fmla="*/ 0 w 32918400"/>
              <a:gd name="connsiteY3" fmla="*/ 3962400 h 4304380"/>
              <a:gd name="connsiteX4" fmla="*/ 0 w 32918400"/>
              <a:gd name="connsiteY4" fmla="*/ 0 h 4304380"/>
              <a:gd name="connsiteX0" fmla="*/ 0 w 32918400"/>
              <a:gd name="connsiteY0" fmla="*/ 0 h 3986918"/>
              <a:gd name="connsiteX1" fmla="*/ 32918400 w 32918400"/>
              <a:gd name="connsiteY1" fmla="*/ 0 h 3986918"/>
              <a:gd name="connsiteX2" fmla="*/ 32918400 w 32918400"/>
              <a:gd name="connsiteY2" fmla="*/ 3962400 h 3986918"/>
              <a:gd name="connsiteX3" fmla="*/ 0 w 32918400"/>
              <a:gd name="connsiteY3" fmla="*/ 3962400 h 3986918"/>
              <a:gd name="connsiteX4" fmla="*/ 0 w 32918400"/>
              <a:gd name="connsiteY4" fmla="*/ 0 h 3986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86918">
                <a:moveTo>
                  <a:pt x="0" y="0"/>
                </a:moveTo>
                <a:lnTo>
                  <a:pt x="32918400" y="0"/>
                </a:lnTo>
                <a:lnTo>
                  <a:pt x="32918400" y="3962400"/>
                </a:lnTo>
                <a:cubicBezTo>
                  <a:pt x="28346401" y="4309242"/>
                  <a:pt x="8734097" y="809297"/>
                  <a:pt x="0" y="3962400"/>
                </a:cubicBezTo>
                <a:lnTo>
                  <a:pt x="0" y="0"/>
                </a:lnTo>
                <a:close/>
              </a:path>
            </a:pathLst>
          </a:custGeom>
          <a:gradFill flip="none" rotWithShape="1">
            <a:gsLst>
              <a:gs pos="0">
                <a:srgbClr val="EB841D">
                  <a:shade val="30000"/>
                  <a:satMod val="115000"/>
                </a:srgbClr>
              </a:gs>
              <a:gs pos="50000">
                <a:srgbClr val="EB841D">
                  <a:shade val="67500"/>
                  <a:satMod val="115000"/>
                </a:srgbClr>
              </a:gs>
              <a:gs pos="100000">
                <a:srgbClr val="EB841D">
                  <a:shade val="100000"/>
                  <a:satMod val="115000"/>
                </a:srgbClr>
              </a:gs>
            </a:gsLst>
            <a:lin ang="16200000" scaled="1"/>
            <a:tileRect/>
          </a:gradFill>
          <a:ln>
            <a:noFill/>
          </a:ln>
          <a:effectLst>
            <a:outerShdw blurRad="2286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32918400" cy="3369952"/>
          </a:xfrm>
          <a:custGeom>
            <a:avLst/>
            <a:gdLst>
              <a:gd name="connsiteX0" fmla="*/ 0 w 32918400"/>
              <a:gd name="connsiteY0" fmla="*/ 0 h 3200400"/>
              <a:gd name="connsiteX1" fmla="*/ 32918400 w 32918400"/>
              <a:gd name="connsiteY1" fmla="*/ 0 h 3200400"/>
              <a:gd name="connsiteX2" fmla="*/ 32918400 w 32918400"/>
              <a:gd name="connsiteY2" fmla="*/ 3200400 h 3200400"/>
              <a:gd name="connsiteX3" fmla="*/ 0 w 32918400"/>
              <a:gd name="connsiteY3" fmla="*/ 3200400 h 3200400"/>
              <a:gd name="connsiteX4" fmla="*/ 0 w 32918400"/>
              <a:gd name="connsiteY4" fmla="*/ 0 h 3200400"/>
              <a:gd name="connsiteX0" fmla="*/ 0 w 32918400"/>
              <a:gd name="connsiteY0" fmla="*/ 0 h 3550744"/>
              <a:gd name="connsiteX1" fmla="*/ 32918400 w 32918400"/>
              <a:gd name="connsiteY1" fmla="*/ 0 h 3550744"/>
              <a:gd name="connsiteX2" fmla="*/ 32918400 w 32918400"/>
              <a:gd name="connsiteY2" fmla="*/ 3200400 h 3550744"/>
              <a:gd name="connsiteX3" fmla="*/ 0 w 32918400"/>
              <a:gd name="connsiteY3" fmla="*/ 3200400 h 3550744"/>
              <a:gd name="connsiteX4" fmla="*/ 0 w 32918400"/>
              <a:gd name="connsiteY4" fmla="*/ 0 h 3550744"/>
              <a:gd name="connsiteX0" fmla="*/ 0 w 32918400"/>
              <a:gd name="connsiteY0" fmla="*/ 0 h 3369952"/>
              <a:gd name="connsiteX1" fmla="*/ 32918400 w 32918400"/>
              <a:gd name="connsiteY1" fmla="*/ 0 h 3369952"/>
              <a:gd name="connsiteX2" fmla="*/ 32918400 w 32918400"/>
              <a:gd name="connsiteY2" fmla="*/ 3200400 h 3369952"/>
              <a:gd name="connsiteX3" fmla="*/ 0 w 32918400"/>
              <a:gd name="connsiteY3" fmla="*/ 3200400 h 3369952"/>
              <a:gd name="connsiteX4" fmla="*/ 0 w 32918400"/>
              <a:gd name="connsiteY4" fmla="*/ 0 h 3369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369952">
                <a:moveTo>
                  <a:pt x="0" y="0"/>
                </a:moveTo>
                <a:lnTo>
                  <a:pt x="32918400" y="0"/>
                </a:lnTo>
                <a:lnTo>
                  <a:pt x="32918400" y="3200400"/>
                </a:lnTo>
                <a:cubicBezTo>
                  <a:pt x="21693352" y="1686910"/>
                  <a:pt x="10815145" y="3988675"/>
                  <a:pt x="0" y="3200400"/>
                </a:cubicBezTo>
                <a:lnTo>
                  <a:pt x="0" y="0"/>
                </a:lnTo>
                <a:close/>
              </a:path>
            </a:pathLst>
          </a:custGeom>
          <a:gradFill flip="none" rotWithShape="1">
            <a:gsLst>
              <a:gs pos="97917">
                <a:srgbClr val="B06010"/>
              </a:gs>
              <a:gs pos="29000">
                <a:srgbClr val="B06010"/>
              </a:gs>
              <a:gs pos="0">
                <a:schemeClr val="bg1"/>
              </a:gs>
            </a:gsLst>
            <a:lin ang="16200000" scaled="1"/>
            <a:tileRect/>
          </a:gradFill>
          <a:ln>
            <a:noFill/>
          </a:ln>
          <a:effectLst>
            <a:outerShdw blurRad="2286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381000"/>
            <a:ext cx="32918400" cy="2057400"/>
          </a:xfrm>
          <a:prstGeom prst="rect">
            <a:avLst/>
          </a:prstGeom>
          <a:solidFill>
            <a:srgbClr val="006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275198"/>
            <a:ext cx="32918400" cy="20574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25914899" y="19541689"/>
            <a:ext cx="6172200" cy="3067050"/>
            <a:chOff x="32939038" y="12746038"/>
            <a:chExt cx="6172200" cy="3067050"/>
          </a:xfrm>
        </p:grpSpPr>
        <p:sp>
          <p:nvSpPr>
            <p:cNvPr id="10" name="AutoShape 3"/>
            <p:cNvSpPr>
              <a:spLocks noChangeAspect="1" noChangeArrowheads="1" noTextEdit="1"/>
            </p:cNvSpPr>
            <p:nvPr/>
          </p:nvSpPr>
          <p:spPr bwMode="auto">
            <a:xfrm>
              <a:off x="32939038" y="12746038"/>
              <a:ext cx="61722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34151888" y="13109576"/>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33323213" y="13109576"/>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7"/>
            <p:cNvSpPr>
              <a:spLocks noEditPoints="1"/>
            </p:cNvSpPr>
            <p:nvPr/>
          </p:nvSpPr>
          <p:spPr bwMode="auto">
            <a:xfrm>
              <a:off x="36025138" y="13219113"/>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p:nvSpPr>
          <p:spPr bwMode="auto">
            <a:xfrm>
              <a:off x="33867726" y="13069888"/>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noEditPoints="1"/>
            </p:cNvSpPr>
            <p:nvPr/>
          </p:nvSpPr>
          <p:spPr bwMode="auto">
            <a:xfrm>
              <a:off x="35159951" y="13158788"/>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p:nvSpPr>
          <p:spPr bwMode="auto">
            <a:xfrm>
              <a:off x="35612388" y="13219113"/>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36529963" y="13166726"/>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2"/>
            <p:cNvSpPr>
              <a:spLocks/>
            </p:cNvSpPr>
            <p:nvPr/>
          </p:nvSpPr>
          <p:spPr bwMode="auto">
            <a:xfrm>
              <a:off x="37633276" y="13219113"/>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3"/>
            <p:cNvSpPr>
              <a:spLocks noEditPoints="1"/>
            </p:cNvSpPr>
            <p:nvPr/>
          </p:nvSpPr>
          <p:spPr bwMode="auto">
            <a:xfrm>
              <a:off x="36858576" y="13209588"/>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4"/>
            <p:cNvSpPr>
              <a:spLocks noEditPoints="1"/>
            </p:cNvSpPr>
            <p:nvPr/>
          </p:nvSpPr>
          <p:spPr bwMode="auto">
            <a:xfrm>
              <a:off x="35134551" y="13833476"/>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5"/>
            <p:cNvSpPr>
              <a:spLocks/>
            </p:cNvSpPr>
            <p:nvPr/>
          </p:nvSpPr>
          <p:spPr bwMode="auto">
            <a:xfrm>
              <a:off x="33167638" y="13501688"/>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6"/>
            <p:cNvSpPr>
              <a:spLocks/>
            </p:cNvSpPr>
            <p:nvPr/>
          </p:nvSpPr>
          <p:spPr bwMode="auto">
            <a:xfrm>
              <a:off x="35534601" y="13846176"/>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7"/>
            <p:cNvSpPr>
              <a:spLocks/>
            </p:cNvSpPr>
            <p:nvPr/>
          </p:nvSpPr>
          <p:spPr bwMode="auto">
            <a:xfrm>
              <a:off x="35983863" y="13787438"/>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
            <p:cNvSpPr>
              <a:spLocks/>
            </p:cNvSpPr>
            <p:nvPr/>
          </p:nvSpPr>
          <p:spPr bwMode="auto">
            <a:xfrm>
              <a:off x="33274001" y="13893801"/>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9"/>
            <p:cNvSpPr>
              <a:spLocks/>
            </p:cNvSpPr>
            <p:nvPr/>
          </p:nvSpPr>
          <p:spPr bwMode="auto">
            <a:xfrm>
              <a:off x="34167763" y="13898563"/>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0"/>
            <p:cNvSpPr>
              <a:spLocks/>
            </p:cNvSpPr>
            <p:nvPr/>
          </p:nvSpPr>
          <p:spPr bwMode="auto">
            <a:xfrm>
              <a:off x="37933313" y="13847763"/>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1"/>
            <p:cNvSpPr>
              <a:spLocks noEditPoints="1"/>
            </p:cNvSpPr>
            <p:nvPr/>
          </p:nvSpPr>
          <p:spPr bwMode="auto">
            <a:xfrm>
              <a:off x="36342638" y="13833476"/>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2"/>
            <p:cNvSpPr>
              <a:spLocks noEditPoints="1"/>
            </p:cNvSpPr>
            <p:nvPr/>
          </p:nvSpPr>
          <p:spPr bwMode="auto">
            <a:xfrm>
              <a:off x="37157026" y="13841413"/>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3"/>
            <p:cNvSpPr>
              <a:spLocks noEditPoints="1"/>
            </p:cNvSpPr>
            <p:nvPr/>
          </p:nvSpPr>
          <p:spPr bwMode="auto">
            <a:xfrm>
              <a:off x="37541201" y="13844588"/>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4"/>
            <p:cNvSpPr>
              <a:spLocks/>
            </p:cNvSpPr>
            <p:nvPr/>
          </p:nvSpPr>
          <p:spPr bwMode="auto">
            <a:xfrm>
              <a:off x="38280976" y="13843001"/>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5"/>
            <p:cNvSpPr>
              <a:spLocks/>
            </p:cNvSpPr>
            <p:nvPr/>
          </p:nvSpPr>
          <p:spPr bwMode="auto">
            <a:xfrm>
              <a:off x="36852226" y="14433551"/>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6"/>
            <p:cNvSpPr>
              <a:spLocks/>
            </p:cNvSpPr>
            <p:nvPr/>
          </p:nvSpPr>
          <p:spPr bwMode="auto">
            <a:xfrm>
              <a:off x="37234813" y="14430376"/>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7"/>
            <p:cNvSpPr>
              <a:spLocks/>
            </p:cNvSpPr>
            <p:nvPr/>
          </p:nvSpPr>
          <p:spPr bwMode="auto">
            <a:xfrm>
              <a:off x="35982276" y="14433551"/>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8"/>
            <p:cNvSpPr>
              <a:spLocks/>
            </p:cNvSpPr>
            <p:nvPr/>
          </p:nvSpPr>
          <p:spPr bwMode="auto">
            <a:xfrm>
              <a:off x="38485763" y="14455776"/>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9"/>
            <p:cNvSpPr>
              <a:spLocks noEditPoints="1"/>
            </p:cNvSpPr>
            <p:nvPr/>
          </p:nvSpPr>
          <p:spPr bwMode="auto">
            <a:xfrm>
              <a:off x="36153726" y="14433551"/>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0"/>
            <p:cNvSpPr>
              <a:spLocks/>
            </p:cNvSpPr>
            <p:nvPr/>
          </p:nvSpPr>
          <p:spPr bwMode="auto">
            <a:xfrm>
              <a:off x="35356801" y="14433551"/>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1"/>
            <p:cNvSpPr>
              <a:spLocks/>
            </p:cNvSpPr>
            <p:nvPr/>
          </p:nvSpPr>
          <p:spPr bwMode="auto">
            <a:xfrm>
              <a:off x="36366451" y="14433551"/>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2"/>
            <p:cNvSpPr>
              <a:spLocks noEditPoints="1"/>
            </p:cNvSpPr>
            <p:nvPr/>
          </p:nvSpPr>
          <p:spPr bwMode="auto">
            <a:xfrm>
              <a:off x="35191701" y="14433551"/>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3"/>
            <p:cNvSpPr>
              <a:spLocks/>
            </p:cNvSpPr>
            <p:nvPr/>
          </p:nvSpPr>
          <p:spPr bwMode="auto">
            <a:xfrm>
              <a:off x="35382201" y="14433551"/>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4"/>
            <p:cNvSpPr>
              <a:spLocks/>
            </p:cNvSpPr>
            <p:nvPr/>
          </p:nvSpPr>
          <p:spPr bwMode="auto">
            <a:xfrm>
              <a:off x="36576001" y="14433551"/>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5"/>
            <p:cNvSpPr>
              <a:spLocks/>
            </p:cNvSpPr>
            <p:nvPr/>
          </p:nvSpPr>
          <p:spPr bwMode="auto">
            <a:xfrm>
              <a:off x="36826826" y="14433551"/>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6"/>
            <p:cNvSpPr>
              <a:spLocks noEditPoints="1"/>
            </p:cNvSpPr>
            <p:nvPr/>
          </p:nvSpPr>
          <p:spPr bwMode="auto">
            <a:xfrm>
              <a:off x="36972876" y="14433551"/>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7"/>
            <p:cNvSpPr>
              <a:spLocks noEditPoints="1"/>
            </p:cNvSpPr>
            <p:nvPr/>
          </p:nvSpPr>
          <p:spPr bwMode="auto">
            <a:xfrm>
              <a:off x="37387213" y="14433551"/>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8"/>
            <p:cNvSpPr>
              <a:spLocks/>
            </p:cNvSpPr>
            <p:nvPr/>
          </p:nvSpPr>
          <p:spPr bwMode="auto">
            <a:xfrm>
              <a:off x="37974588" y="14433551"/>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9"/>
            <p:cNvSpPr>
              <a:spLocks/>
            </p:cNvSpPr>
            <p:nvPr/>
          </p:nvSpPr>
          <p:spPr bwMode="auto">
            <a:xfrm>
              <a:off x="38120638" y="14433551"/>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0"/>
            <p:cNvSpPr>
              <a:spLocks/>
            </p:cNvSpPr>
            <p:nvPr/>
          </p:nvSpPr>
          <p:spPr bwMode="auto">
            <a:xfrm>
              <a:off x="38292088" y="14433551"/>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1"/>
            <p:cNvSpPr>
              <a:spLocks/>
            </p:cNvSpPr>
            <p:nvPr/>
          </p:nvSpPr>
          <p:spPr bwMode="auto">
            <a:xfrm>
              <a:off x="38461951" y="14433551"/>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2"/>
            <p:cNvSpPr>
              <a:spLocks noEditPoints="1"/>
            </p:cNvSpPr>
            <p:nvPr/>
          </p:nvSpPr>
          <p:spPr bwMode="auto">
            <a:xfrm>
              <a:off x="38606413" y="14433551"/>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3"/>
            <p:cNvSpPr>
              <a:spLocks/>
            </p:cNvSpPr>
            <p:nvPr/>
          </p:nvSpPr>
          <p:spPr bwMode="auto">
            <a:xfrm>
              <a:off x="35494913" y="14430376"/>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4"/>
            <p:cNvSpPr>
              <a:spLocks noChangeArrowheads="1"/>
            </p:cNvSpPr>
            <p:nvPr/>
          </p:nvSpPr>
          <p:spPr bwMode="auto">
            <a:xfrm>
              <a:off x="35696526"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5"/>
            <p:cNvSpPr>
              <a:spLocks noEditPoints="1"/>
            </p:cNvSpPr>
            <p:nvPr/>
          </p:nvSpPr>
          <p:spPr bwMode="auto">
            <a:xfrm>
              <a:off x="35764788" y="14428788"/>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6"/>
            <p:cNvSpPr>
              <a:spLocks noChangeArrowheads="1"/>
            </p:cNvSpPr>
            <p:nvPr/>
          </p:nvSpPr>
          <p:spPr bwMode="auto">
            <a:xfrm>
              <a:off x="37166551"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7"/>
            <p:cNvSpPr>
              <a:spLocks/>
            </p:cNvSpPr>
            <p:nvPr/>
          </p:nvSpPr>
          <p:spPr bwMode="auto">
            <a:xfrm>
              <a:off x="37596763" y="14433551"/>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8"/>
            <p:cNvSpPr>
              <a:spLocks/>
            </p:cNvSpPr>
            <p:nvPr/>
          </p:nvSpPr>
          <p:spPr bwMode="auto">
            <a:xfrm>
              <a:off x="37799963" y="14430376"/>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9"/>
            <p:cNvSpPr>
              <a:spLocks/>
            </p:cNvSpPr>
            <p:nvPr/>
          </p:nvSpPr>
          <p:spPr bwMode="auto">
            <a:xfrm>
              <a:off x="37971413" y="14433551"/>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98"/>
            <p:cNvSpPr>
              <a:spLocks/>
            </p:cNvSpPr>
            <p:nvPr/>
          </p:nvSpPr>
          <p:spPr bwMode="auto">
            <a:xfrm>
              <a:off x="36737926" y="13846176"/>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7" name="TextBox 56"/>
          <p:cNvSpPr txBox="1"/>
          <p:nvPr/>
        </p:nvSpPr>
        <p:spPr>
          <a:xfrm>
            <a:off x="3606799" y="426735"/>
            <a:ext cx="25120601" cy="1754326"/>
          </a:xfrm>
          <a:prstGeom prst="rect">
            <a:avLst/>
          </a:prstGeom>
          <a:noFill/>
        </p:spPr>
        <p:txBody>
          <a:bodyPr wrap="square" rtlCol="0">
            <a:spAutoFit/>
          </a:bodyPr>
          <a:lstStyle/>
          <a:p>
            <a:pPr algn="ctr"/>
            <a:r>
              <a:rPr lang="en-US" sz="5400" b="1" dirty="0" smtClean="0">
                <a:solidFill>
                  <a:schemeClr val="bg1"/>
                </a:solidFill>
                <a:cs typeface="Arial" pitchFamily="34" charset="0"/>
              </a:rPr>
              <a:t>This is a Scientific Poster Template created by Graphicsland &amp; MakeSigns.com </a:t>
            </a:r>
          </a:p>
          <a:p>
            <a:pPr algn="ctr"/>
            <a:r>
              <a:rPr lang="en-US" sz="5400" b="1" dirty="0" smtClean="0">
                <a:solidFill>
                  <a:schemeClr val="bg1"/>
                </a:solidFill>
                <a:cs typeface="Arial" pitchFamily="34" charset="0"/>
              </a:rPr>
              <a:t>Your poster title would go on these lines</a:t>
            </a:r>
            <a:endParaRPr lang="en-US" sz="5400" b="1" dirty="0">
              <a:solidFill>
                <a:schemeClr val="bg1"/>
              </a:solidFill>
              <a:cs typeface="Arial" pitchFamily="34" charset="0"/>
            </a:endParaRPr>
          </a:p>
        </p:txBody>
      </p:sp>
      <p:sp>
        <p:nvSpPr>
          <p:cNvPr id="58" name="TextBox 57"/>
          <p:cNvSpPr txBox="1"/>
          <p:nvPr/>
        </p:nvSpPr>
        <p:spPr>
          <a:xfrm>
            <a:off x="9266250" y="3535015"/>
            <a:ext cx="13801698" cy="1384995"/>
          </a:xfrm>
          <a:prstGeom prst="rect">
            <a:avLst/>
          </a:prstGeom>
          <a:noFill/>
        </p:spPr>
        <p:txBody>
          <a:bodyPr wrap="square" rtlCol="0">
            <a:spAutoFit/>
          </a:bodyPr>
          <a:lstStyle/>
          <a:p>
            <a:pPr algn="ctr"/>
            <a:r>
              <a:rPr lang="en-US" sz="2800" dirty="0" smtClean="0">
                <a:cs typeface="Arial" pitchFamily="34" charset="0"/>
              </a:rPr>
              <a:t>Author Name, RN</a:t>
            </a:r>
            <a:r>
              <a:rPr lang="en-US" sz="2800" baseline="30000" dirty="0" smtClean="0">
                <a:cs typeface="Arial" pitchFamily="34" charset="0"/>
              </a:rPr>
              <a:t>1</a:t>
            </a:r>
            <a:r>
              <a:rPr lang="en-US" sz="2800" dirty="0" smtClean="0">
                <a:cs typeface="Arial" pitchFamily="34" charset="0"/>
              </a:rPr>
              <a:t>; Author Name, Ph.D</a:t>
            </a:r>
            <a:r>
              <a:rPr lang="en-US" sz="2800" baseline="30000" dirty="0" smtClean="0">
                <a:cs typeface="Arial" pitchFamily="34" charset="0"/>
              </a:rPr>
              <a:t>2</a:t>
            </a:r>
            <a:r>
              <a:rPr lang="en-US" sz="2800" dirty="0" smtClean="0">
                <a:cs typeface="Arial" pitchFamily="34" charset="0"/>
              </a:rPr>
              <a:t>, Author Name, RN</a:t>
            </a:r>
            <a:r>
              <a:rPr lang="en-US" sz="2800" baseline="30000" dirty="0" smtClean="0">
                <a:cs typeface="Arial" pitchFamily="34" charset="0"/>
              </a:rPr>
              <a:t>2,3</a:t>
            </a:r>
            <a:r>
              <a:rPr lang="en-US" sz="2800" dirty="0" smtClean="0">
                <a:cs typeface="Arial" pitchFamily="34" charset="0"/>
              </a:rPr>
              <a:t>; Author Name, Ph.D</a:t>
            </a:r>
            <a:r>
              <a:rPr lang="en-US" sz="2800" baseline="30000" dirty="0" smtClean="0">
                <a:cs typeface="Arial" pitchFamily="34" charset="0"/>
              </a:rPr>
              <a:t>1,4</a:t>
            </a:r>
            <a:r>
              <a:rPr lang="en-US" sz="2800" dirty="0" smtClean="0">
                <a:cs typeface="Arial" pitchFamily="34" charset="0"/>
              </a:rPr>
              <a:t> </a:t>
            </a:r>
          </a:p>
          <a:p>
            <a:pPr algn="ctr"/>
            <a:r>
              <a:rPr lang="en-US" sz="2800" baseline="30000" dirty="0" smtClean="0">
                <a:cs typeface="Arial" pitchFamily="34" charset="0"/>
              </a:rPr>
              <a:t>1</a:t>
            </a:r>
            <a:r>
              <a:rPr lang="en-US" sz="2800" dirty="0" smtClean="0">
                <a:cs typeface="Arial" pitchFamily="34" charset="0"/>
              </a:rPr>
              <a:t>Name of University, City, State; </a:t>
            </a:r>
            <a:r>
              <a:rPr lang="en-US" sz="2800" baseline="30000" dirty="0" smtClean="0">
                <a:cs typeface="Arial" pitchFamily="34" charset="0"/>
              </a:rPr>
              <a:t>2</a:t>
            </a:r>
            <a:r>
              <a:rPr lang="en-US" sz="2800" dirty="0" smtClean="0">
                <a:cs typeface="Arial" pitchFamily="34" charset="0"/>
              </a:rPr>
              <a:t>Name of Another  University, City, State; </a:t>
            </a:r>
            <a:r>
              <a:rPr lang="en-US" sz="2800" baseline="30000" dirty="0" smtClean="0">
                <a:cs typeface="Arial" pitchFamily="34" charset="0"/>
              </a:rPr>
              <a:t>3</a:t>
            </a:r>
            <a:r>
              <a:rPr lang="en-US" sz="2800" dirty="0" smtClean="0">
                <a:cs typeface="Arial" pitchFamily="34" charset="0"/>
              </a:rPr>
              <a:t>Name of University, City, State; </a:t>
            </a:r>
            <a:r>
              <a:rPr lang="en-US" sz="2800" baseline="30000" dirty="0" smtClean="0">
                <a:cs typeface="Arial" pitchFamily="34" charset="0"/>
              </a:rPr>
              <a:t>4</a:t>
            </a:r>
            <a:r>
              <a:rPr lang="en-US" sz="2800" dirty="0" smtClean="0">
                <a:cs typeface="Arial" pitchFamily="34" charset="0"/>
              </a:rPr>
              <a:t>Name of University, City, State; </a:t>
            </a:r>
            <a:endParaRPr lang="en-US" sz="2800" dirty="0">
              <a:cs typeface="Arial" pitchFamily="34" charset="0"/>
            </a:endParaRPr>
          </a:p>
        </p:txBody>
      </p:sp>
      <p:sp>
        <p:nvSpPr>
          <p:cNvPr id="59" name="TextBox 58"/>
          <p:cNvSpPr txBox="1"/>
          <p:nvPr/>
        </p:nvSpPr>
        <p:spPr>
          <a:xfrm>
            <a:off x="711162" y="5843252"/>
            <a:ext cx="7239001" cy="7109639"/>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0" name="TextBox 59"/>
          <p:cNvSpPr txBox="1"/>
          <p:nvPr/>
        </p:nvSpPr>
        <p:spPr>
          <a:xfrm>
            <a:off x="685800" y="13936220"/>
            <a:ext cx="7239001" cy="6740307"/>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61" name="TextBox 60"/>
          <p:cNvSpPr txBox="1"/>
          <p:nvPr/>
        </p:nvSpPr>
        <p:spPr>
          <a:xfrm>
            <a:off x="8762999" y="5828111"/>
            <a:ext cx="7239001" cy="1938992"/>
          </a:xfrm>
          <a:prstGeom prst="rect">
            <a:avLst/>
          </a:prstGeom>
          <a:noFill/>
        </p:spPr>
        <p:txBody>
          <a:bodyPr wrap="square" rtlCol="0">
            <a:spAutoFit/>
          </a:bodyPr>
          <a:lstStyle/>
          <a:p>
            <a:r>
              <a:rPr lang="en-US" sz="2400" dirty="0" smtClean="0">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cs typeface="Arial" pitchFamily="34" charset="0"/>
            </a:endParaRPr>
          </a:p>
        </p:txBody>
      </p:sp>
      <p:sp>
        <p:nvSpPr>
          <p:cNvPr id="62" name="TextBox 61"/>
          <p:cNvSpPr txBox="1"/>
          <p:nvPr/>
        </p:nvSpPr>
        <p:spPr>
          <a:xfrm>
            <a:off x="8762999" y="13666343"/>
            <a:ext cx="7239001" cy="7478970"/>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a:p>
            <a:r>
              <a:rPr lang="en-US" sz="2400" dirty="0" smtClean="0">
                <a:cs typeface="Arial" pitchFamily="34" charset="0"/>
              </a:rPr>
              <a:t>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p:txBody>
      </p:sp>
      <p:sp>
        <p:nvSpPr>
          <p:cNvPr id="63" name="TextBox 62"/>
          <p:cNvSpPr txBox="1"/>
          <p:nvPr/>
        </p:nvSpPr>
        <p:spPr>
          <a:xfrm>
            <a:off x="16916399" y="5828111"/>
            <a:ext cx="7239001" cy="1200329"/>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a:t>
            </a:r>
          </a:p>
        </p:txBody>
      </p:sp>
      <p:sp>
        <p:nvSpPr>
          <p:cNvPr id="64" name="TextBox 63"/>
          <p:cNvSpPr txBox="1"/>
          <p:nvPr/>
        </p:nvSpPr>
        <p:spPr>
          <a:xfrm>
            <a:off x="24993599" y="8809057"/>
            <a:ext cx="7239001" cy="3416320"/>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5" name="TextBox 64"/>
          <p:cNvSpPr txBox="1"/>
          <p:nvPr/>
        </p:nvSpPr>
        <p:spPr>
          <a:xfrm>
            <a:off x="24993599" y="12833488"/>
            <a:ext cx="7239001" cy="1569660"/>
          </a:xfrm>
          <a:prstGeom prst="rect">
            <a:avLst/>
          </a:prstGeom>
          <a:noFill/>
        </p:spPr>
        <p:txBody>
          <a:bodyPr wrap="square" rtlCol="0">
            <a:spAutoFit/>
          </a:bodyPr>
          <a:lstStyle/>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66" name="TextBox 65"/>
          <p:cNvSpPr txBox="1"/>
          <p:nvPr/>
        </p:nvSpPr>
        <p:spPr>
          <a:xfrm>
            <a:off x="24993599" y="15147291"/>
            <a:ext cx="7239001" cy="4247317"/>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graphicFrame>
        <p:nvGraphicFramePr>
          <p:cNvPr id="67" name="Chart 66"/>
          <p:cNvGraphicFramePr/>
          <p:nvPr>
            <p:extLst>
              <p:ext uri="{D42A27DB-BD31-4B8C-83A1-F6EECF244321}">
                <p14:modId xmlns:p14="http://schemas.microsoft.com/office/powerpoint/2010/main" val="612006212"/>
              </p:ext>
            </p:extLst>
          </p:nvPr>
        </p:nvGraphicFramePr>
        <p:xfrm>
          <a:off x="16840200" y="7198963"/>
          <a:ext cx="7238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8" name="Chart 67"/>
          <p:cNvGraphicFramePr/>
          <p:nvPr>
            <p:extLst>
              <p:ext uri="{D42A27DB-BD31-4B8C-83A1-F6EECF244321}">
                <p14:modId xmlns:p14="http://schemas.microsoft.com/office/powerpoint/2010/main" val="2669267059"/>
              </p:ext>
            </p:extLst>
          </p:nvPr>
        </p:nvGraphicFramePr>
        <p:xfrm>
          <a:off x="16840200" y="12945123"/>
          <a:ext cx="7238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69" name="TextBox 68"/>
          <p:cNvSpPr txBox="1"/>
          <p:nvPr/>
        </p:nvSpPr>
        <p:spPr>
          <a:xfrm>
            <a:off x="16840200" y="12103988"/>
            <a:ext cx="7239001" cy="707886"/>
          </a:xfrm>
          <a:prstGeom prst="rect">
            <a:avLst/>
          </a:prstGeom>
          <a:noFill/>
        </p:spPr>
        <p:txBody>
          <a:bodyPr wrap="square" rtlCol="0">
            <a:spAutoFit/>
          </a:bodyPr>
          <a:lstStyle/>
          <a:p>
            <a:pPr algn="ctr"/>
            <a:r>
              <a:rPr lang="en-US" sz="2000" dirty="0" smtClean="0">
                <a:cs typeface="Arial" pitchFamily="34" charset="0"/>
              </a:rPr>
              <a:t>Your text would go here. List your information on these lines. Your text would go here. List your information on these lines. </a:t>
            </a:r>
          </a:p>
        </p:txBody>
      </p:sp>
      <p:sp>
        <p:nvSpPr>
          <p:cNvPr id="70" name="TextBox 69"/>
          <p:cNvSpPr txBox="1"/>
          <p:nvPr/>
        </p:nvSpPr>
        <p:spPr>
          <a:xfrm>
            <a:off x="16916399" y="18126455"/>
            <a:ext cx="7239001" cy="2308324"/>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71" name="TextBox 70"/>
          <p:cNvSpPr txBox="1"/>
          <p:nvPr/>
        </p:nvSpPr>
        <p:spPr>
          <a:xfrm>
            <a:off x="24993599" y="5828111"/>
            <a:ext cx="7239001" cy="2308324"/>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72" name="Table 71"/>
          <p:cNvGraphicFramePr>
            <a:graphicFrameLocks noGrp="1"/>
          </p:cNvGraphicFramePr>
          <p:nvPr>
            <p:extLst>
              <p:ext uri="{D42A27DB-BD31-4B8C-83A1-F6EECF244321}">
                <p14:modId xmlns:p14="http://schemas.microsoft.com/office/powerpoint/2010/main" val="2750381334"/>
              </p:ext>
            </p:extLst>
          </p:nvPr>
        </p:nvGraphicFramePr>
        <p:xfrm>
          <a:off x="8738695" y="8966758"/>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solidFill>
                          <a:srgbClr val="00477F"/>
                        </a:solidFill>
                      </a:endParaRPr>
                    </a:p>
                  </a:txBody>
                  <a:tcPr/>
                </a:tc>
                <a:tc>
                  <a:txBody>
                    <a:bodyPr/>
                    <a:lstStyle/>
                    <a:p>
                      <a:r>
                        <a:rPr lang="en-US" sz="1800" dirty="0" smtClean="0">
                          <a:solidFill>
                            <a:srgbClr val="00477F"/>
                          </a:solidFill>
                        </a:rPr>
                        <a:t>Pre-test</a:t>
                      </a:r>
                      <a:endParaRPr lang="en-US" sz="1800" dirty="0">
                        <a:solidFill>
                          <a:srgbClr val="00477F"/>
                        </a:solidFill>
                      </a:endParaRPr>
                    </a:p>
                  </a:txBody>
                  <a:tcPr/>
                </a:tc>
                <a:tc>
                  <a:txBody>
                    <a:bodyPr/>
                    <a:lstStyle/>
                    <a:p>
                      <a:r>
                        <a:rPr lang="en-US" sz="1800" dirty="0" smtClean="0">
                          <a:solidFill>
                            <a:srgbClr val="00477F"/>
                          </a:solidFill>
                        </a:rPr>
                        <a:t>6 </a:t>
                      </a:r>
                      <a:r>
                        <a:rPr lang="en-US" sz="1800" dirty="0" err="1" smtClean="0">
                          <a:solidFill>
                            <a:srgbClr val="00477F"/>
                          </a:solidFill>
                        </a:rPr>
                        <a:t>mo</a:t>
                      </a:r>
                      <a:r>
                        <a:rPr lang="en-US" sz="1800" dirty="0" smtClean="0">
                          <a:solidFill>
                            <a:srgbClr val="00477F"/>
                          </a:solidFill>
                        </a:rPr>
                        <a:t> Post-Test</a:t>
                      </a:r>
                      <a:endParaRPr lang="en-US" sz="1800" dirty="0">
                        <a:solidFill>
                          <a:srgbClr val="00477F"/>
                        </a:solidFill>
                      </a:endParaRPr>
                    </a:p>
                  </a:txBody>
                  <a:tcPr/>
                </a:tc>
                <a:tc>
                  <a:txBody>
                    <a:bodyPr/>
                    <a:lstStyle/>
                    <a:p>
                      <a:r>
                        <a:rPr lang="en-US" sz="1800" dirty="0" smtClean="0">
                          <a:solidFill>
                            <a:srgbClr val="00477F"/>
                          </a:solidFill>
                        </a:rPr>
                        <a:t>12-mo Post-Test</a:t>
                      </a:r>
                      <a:endParaRPr lang="en-US" sz="1800" dirty="0">
                        <a:solidFill>
                          <a:srgbClr val="00477F"/>
                        </a:solidFill>
                      </a:endParaRPr>
                    </a:p>
                  </a:txBody>
                  <a:tcPr/>
                </a:tc>
              </a:tr>
              <a:tr h="301954">
                <a:tc>
                  <a:txBody>
                    <a:bodyPr/>
                    <a:lstStyle/>
                    <a:p>
                      <a:r>
                        <a:rPr lang="en-US" sz="1800" dirty="0" smtClean="0">
                          <a:solidFill>
                            <a:srgbClr val="00477F"/>
                          </a:solidFill>
                        </a:rPr>
                        <a:t>Male</a:t>
                      </a:r>
                      <a:r>
                        <a:rPr lang="en-US" sz="1800" baseline="0" dirty="0" smtClean="0">
                          <a:solidFill>
                            <a:srgbClr val="00477F"/>
                          </a:solidFill>
                        </a:rPr>
                        <a:t> Patients</a:t>
                      </a:r>
                      <a:endParaRPr lang="en-US" sz="1800" dirty="0" smtClean="0">
                        <a:solidFill>
                          <a:srgbClr val="00477F"/>
                        </a:solidFill>
                      </a:endParaRPr>
                    </a:p>
                  </a:txBody>
                  <a:tcPr/>
                </a:tc>
                <a:tc>
                  <a:txBody>
                    <a:bodyPr/>
                    <a:lstStyle/>
                    <a:p>
                      <a:r>
                        <a:rPr lang="en-US" sz="1800" dirty="0" smtClean="0">
                          <a:solidFill>
                            <a:srgbClr val="00477F"/>
                          </a:solidFill>
                        </a:rPr>
                        <a:t>61%</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08482">
                <a:tc>
                  <a:txBody>
                    <a:bodyPr/>
                    <a:lstStyle/>
                    <a:p>
                      <a:r>
                        <a:rPr lang="en-US" sz="1800" dirty="0" smtClean="0">
                          <a:solidFill>
                            <a:srgbClr val="00477F"/>
                          </a:solidFill>
                        </a:rPr>
                        <a:t>Female Patients</a:t>
                      </a:r>
                      <a:endParaRPr lang="en-US" sz="1800" dirty="0">
                        <a:solidFill>
                          <a:srgbClr val="00477F"/>
                        </a:solidFill>
                      </a:endParaRPr>
                    </a:p>
                  </a:txBody>
                  <a:tcPr/>
                </a:tc>
                <a:tc>
                  <a:txBody>
                    <a:bodyPr/>
                    <a:lstStyle/>
                    <a:p>
                      <a:r>
                        <a:rPr lang="en-US" sz="1800" dirty="0" smtClean="0">
                          <a:solidFill>
                            <a:srgbClr val="00477F"/>
                          </a:solidFill>
                        </a:rPr>
                        <a:t>39%</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23522">
                <a:tc>
                  <a:txBody>
                    <a:bodyPr/>
                    <a:lstStyle/>
                    <a:p>
                      <a:r>
                        <a:rPr lang="en-US" sz="1800" dirty="0" smtClean="0">
                          <a:solidFill>
                            <a:srgbClr val="00477F"/>
                          </a:solidFill>
                        </a:rPr>
                        <a:t>Hypertension</a:t>
                      </a:r>
                      <a:endParaRPr lang="en-US" sz="1800" dirty="0">
                        <a:solidFill>
                          <a:srgbClr val="00477F"/>
                        </a:solidFill>
                      </a:endParaRPr>
                    </a:p>
                  </a:txBody>
                  <a:tcPr/>
                </a:tc>
                <a:tc>
                  <a:txBody>
                    <a:bodyPr/>
                    <a:lstStyle/>
                    <a:p>
                      <a:r>
                        <a:rPr lang="en-US" sz="1800" dirty="0" smtClean="0">
                          <a:solidFill>
                            <a:srgbClr val="00477F"/>
                          </a:solidFill>
                        </a:rPr>
                        <a:t>2.6%</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12.4%</a:t>
                      </a:r>
                      <a:endParaRPr lang="en-US" sz="1800" dirty="0">
                        <a:solidFill>
                          <a:srgbClr val="00477F"/>
                        </a:solidFill>
                      </a:endParaRPr>
                    </a:p>
                  </a:txBody>
                  <a:tcPr/>
                </a:tc>
              </a:tr>
              <a:tr h="301954">
                <a:tc>
                  <a:txBody>
                    <a:bodyPr/>
                    <a:lstStyle/>
                    <a:p>
                      <a:r>
                        <a:rPr lang="en-US" sz="1800" dirty="0" smtClean="0">
                          <a:solidFill>
                            <a:srgbClr val="00477F"/>
                          </a:solidFill>
                        </a:rPr>
                        <a:t>Snoring</a:t>
                      </a:r>
                      <a:endParaRPr lang="en-US" sz="1800" dirty="0">
                        <a:solidFill>
                          <a:srgbClr val="00477F"/>
                        </a:solidFill>
                      </a:endParaRPr>
                    </a:p>
                  </a:txBody>
                  <a:tcPr/>
                </a:tc>
                <a:tc>
                  <a:txBody>
                    <a:bodyPr/>
                    <a:lstStyle/>
                    <a:p>
                      <a:r>
                        <a:rPr lang="en-US" sz="1800" dirty="0" smtClean="0">
                          <a:solidFill>
                            <a:srgbClr val="00477F"/>
                          </a:solidFill>
                        </a:rPr>
                        <a:t>11.35%</a:t>
                      </a:r>
                      <a:endParaRPr lang="en-US" sz="1800" dirty="0">
                        <a:solidFill>
                          <a:srgbClr val="00477F"/>
                        </a:solidFill>
                      </a:endParaRPr>
                    </a:p>
                  </a:txBody>
                  <a:tcPr/>
                </a:tc>
                <a:tc>
                  <a:txBody>
                    <a:bodyPr/>
                    <a:lstStyle/>
                    <a:p>
                      <a:r>
                        <a:rPr lang="en-US" sz="1800" dirty="0" smtClean="0">
                          <a:solidFill>
                            <a:srgbClr val="00477F"/>
                          </a:solidFill>
                        </a:rPr>
                        <a:t>10.2%</a:t>
                      </a:r>
                      <a:endParaRPr lang="en-US" sz="1800" dirty="0">
                        <a:solidFill>
                          <a:srgbClr val="00477F"/>
                        </a:solidFill>
                      </a:endParaRPr>
                    </a:p>
                  </a:txBody>
                  <a:tcPr/>
                </a:tc>
                <a:tc>
                  <a:txBody>
                    <a:bodyPr/>
                    <a:lstStyle/>
                    <a:p>
                      <a:r>
                        <a:rPr lang="en-US" sz="1800" dirty="0" smtClean="0">
                          <a:solidFill>
                            <a:srgbClr val="00477F"/>
                          </a:solidFill>
                        </a:rPr>
                        <a:t>15.8%</a:t>
                      </a:r>
                      <a:endParaRPr lang="en-US" sz="1800" dirty="0">
                        <a:solidFill>
                          <a:srgbClr val="00477F"/>
                        </a:solidFill>
                      </a:endParaRPr>
                    </a:p>
                  </a:txBody>
                  <a:tcPr/>
                </a:tc>
              </a:tr>
              <a:tr h="301954">
                <a:tc>
                  <a:txBody>
                    <a:bodyPr/>
                    <a:lstStyle/>
                    <a:p>
                      <a:r>
                        <a:rPr lang="en-US" sz="1800" dirty="0" smtClean="0">
                          <a:solidFill>
                            <a:srgbClr val="00477F"/>
                          </a:solidFill>
                        </a:rPr>
                        <a:t>Medications</a:t>
                      </a:r>
                      <a:endParaRPr lang="en-US" sz="1800" dirty="0">
                        <a:solidFill>
                          <a:srgbClr val="00477F"/>
                        </a:solidFill>
                      </a:endParaRPr>
                    </a:p>
                  </a:txBody>
                  <a:tcPr/>
                </a:tc>
                <a:tc>
                  <a:txBody>
                    <a:bodyPr/>
                    <a:lstStyle/>
                    <a:p>
                      <a:r>
                        <a:rPr lang="en-US" sz="1800" dirty="0" smtClean="0">
                          <a:solidFill>
                            <a:srgbClr val="00477F"/>
                          </a:solidFill>
                        </a:rPr>
                        <a:t>45.2%</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40%</a:t>
                      </a:r>
                      <a:endParaRPr lang="en-US" sz="1800" dirty="0">
                        <a:solidFill>
                          <a:srgbClr val="00477F"/>
                        </a:solidFill>
                      </a:endParaRPr>
                    </a:p>
                  </a:txBody>
                  <a:tcPr/>
                </a:tc>
              </a:tr>
              <a:tr h="301954">
                <a:tc>
                  <a:txBody>
                    <a:bodyPr/>
                    <a:lstStyle/>
                    <a:p>
                      <a:r>
                        <a:rPr lang="en-US" sz="1800" dirty="0" smtClean="0">
                          <a:solidFill>
                            <a:srgbClr val="00477F"/>
                          </a:solidFill>
                        </a:rPr>
                        <a:t>Smoking</a:t>
                      </a:r>
                      <a:endParaRPr lang="en-US" sz="1800" dirty="0">
                        <a:solidFill>
                          <a:srgbClr val="00477F"/>
                        </a:solidFill>
                      </a:endParaRPr>
                    </a:p>
                  </a:txBody>
                  <a:tcPr/>
                </a:tc>
                <a:tc>
                  <a:txBody>
                    <a:bodyPr/>
                    <a:lstStyle/>
                    <a:p>
                      <a:r>
                        <a:rPr lang="en-US" sz="1800" dirty="0" smtClean="0">
                          <a:solidFill>
                            <a:srgbClr val="00477F"/>
                          </a:solidFill>
                        </a:rPr>
                        <a:t>16.5%</a:t>
                      </a:r>
                      <a:endParaRPr lang="en-US" sz="1800" dirty="0">
                        <a:solidFill>
                          <a:srgbClr val="00477F"/>
                        </a:solidFill>
                      </a:endParaRPr>
                    </a:p>
                  </a:txBody>
                  <a:tcPr/>
                </a:tc>
                <a:tc>
                  <a:txBody>
                    <a:bodyPr/>
                    <a:lstStyle/>
                    <a:p>
                      <a:r>
                        <a:rPr lang="en-US" sz="1800" dirty="0" smtClean="0">
                          <a:solidFill>
                            <a:srgbClr val="00477F"/>
                          </a:solidFill>
                        </a:rPr>
                        <a:t>14.5%</a:t>
                      </a:r>
                      <a:endParaRPr lang="en-US" sz="1800" dirty="0">
                        <a:solidFill>
                          <a:srgbClr val="00477F"/>
                        </a:solidFill>
                      </a:endParaRPr>
                    </a:p>
                  </a:txBody>
                  <a:tcPr/>
                </a:tc>
                <a:tc>
                  <a:txBody>
                    <a:bodyPr/>
                    <a:lstStyle/>
                    <a:p>
                      <a:r>
                        <a:rPr lang="en-US" sz="1800" dirty="0" smtClean="0">
                          <a:solidFill>
                            <a:srgbClr val="00477F"/>
                          </a:solidFill>
                        </a:rPr>
                        <a:t>10.14%</a:t>
                      </a:r>
                      <a:endParaRPr lang="en-US" sz="1800" dirty="0">
                        <a:solidFill>
                          <a:srgbClr val="00477F"/>
                        </a:solidFill>
                      </a:endParaRPr>
                    </a:p>
                  </a:txBody>
                  <a:tcPr/>
                </a:tc>
              </a:tr>
              <a:tr h="301954">
                <a:tc>
                  <a:txBody>
                    <a:bodyPr/>
                    <a:lstStyle/>
                    <a:p>
                      <a:r>
                        <a:rPr lang="en-US" sz="1800" dirty="0" smtClean="0">
                          <a:solidFill>
                            <a:srgbClr val="00477F"/>
                          </a:solidFill>
                        </a:rPr>
                        <a:t>Pregnancy</a:t>
                      </a:r>
                      <a:endParaRPr lang="en-US" sz="1800" dirty="0">
                        <a:solidFill>
                          <a:srgbClr val="00477F"/>
                        </a:solidFill>
                      </a:endParaRPr>
                    </a:p>
                  </a:txBody>
                  <a:tcPr/>
                </a:tc>
                <a:tc>
                  <a:txBody>
                    <a:bodyPr/>
                    <a:lstStyle/>
                    <a:p>
                      <a:r>
                        <a:rPr lang="en-US" sz="1800" dirty="0" smtClean="0">
                          <a:solidFill>
                            <a:srgbClr val="00477F"/>
                          </a:solidFill>
                        </a:rPr>
                        <a:t>.3%</a:t>
                      </a:r>
                      <a:endParaRPr lang="en-US" sz="1800" dirty="0">
                        <a:solidFill>
                          <a:srgbClr val="00477F"/>
                        </a:solidFill>
                      </a:endParaRPr>
                    </a:p>
                  </a:txBody>
                  <a:tcPr/>
                </a:tc>
                <a:tc>
                  <a:txBody>
                    <a:bodyPr/>
                    <a:lstStyle/>
                    <a:p>
                      <a:r>
                        <a:rPr lang="en-US" sz="1800" dirty="0" smtClean="0">
                          <a:solidFill>
                            <a:srgbClr val="00477F"/>
                          </a:solidFill>
                        </a:rPr>
                        <a:t>15%</a:t>
                      </a:r>
                      <a:endParaRPr lang="en-US" sz="1800" dirty="0">
                        <a:solidFill>
                          <a:srgbClr val="00477F"/>
                        </a:solidFill>
                      </a:endParaRPr>
                    </a:p>
                  </a:txBody>
                  <a:tcPr/>
                </a:tc>
                <a:tc>
                  <a:txBody>
                    <a:bodyPr/>
                    <a:lstStyle/>
                    <a:p>
                      <a:r>
                        <a:rPr lang="en-US" sz="1800" dirty="0" smtClean="0">
                          <a:solidFill>
                            <a:srgbClr val="00477F"/>
                          </a:solidFill>
                        </a:rPr>
                        <a:t>12%</a:t>
                      </a:r>
                      <a:endParaRPr lang="en-US" sz="1800" dirty="0">
                        <a:solidFill>
                          <a:srgbClr val="00477F"/>
                        </a:solidFill>
                      </a:endParaRPr>
                    </a:p>
                  </a:txBody>
                  <a:tcPr/>
                </a:tc>
              </a:tr>
              <a:tr h="301954">
                <a:tc>
                  <a:txBody>
                    <a:bodyPr/>
                    <a:lstStyle/>
                    <a:p>
                      <a:r>
                        <a:rPr lang="en-US" sz="1800" dirty="0" smtClean="0">
                          <a:solidFill>
                            <a:srgbClr val="00477F"/>
                          </a:solidFill>
                        </a:rPr>
                        <a:t>Alcoholism</a:t>
                      </a:r>
                      <a:endParaRPr lang="en-US" sz="1800" dirty="0">
                        <a:solidFill>
                          <a:srgbClr val="00477F"/>
                        </a:solidFill>
                      </a:endParaRPr>
                    </a:p>
                  </a:txBody>
                  <a:tcPr/>
                </a:tc>
                <a:tc>
                  <a:txBody>
                    <a:bodyPr/>
                    <a:lstStyle/>
                    <a:p>
                      <a:r>
                        <a:rPr lang="en-US" sz="1800" dirty="0" smtClean="0">
                          <a:solidFill>
                            <a:srgbClr val="00477F"/>
                          </a:solidFill>
                        </a:rPr>
                        <a:t>2.5%</a:t>
                      </a:r>
                      <a:endParaRPr lang="en-US" sz="1800" dirty="0">
                        <a:solidFill>
                          <a:srgbClr val="00477F"/>
                        </a:solidFill>
                      </a:endParaRPr>
                    </a:p>
                  </a:txBody>
                  <a:tcPr/>
                </a:tc>
                <a:tc>
                  <a:txBody>
                    <a:bodyPr/>
                    <a:lstStyle/>
                    <a:p>
                      <a:r>
                        <a:rPr lang="en-US" sz="1800" dirty="0" smtClean="0">
                          <a:solidFill>
                            <a:srgbClr val="00477F"/>
                          </a:solidFill>
                        </a:rPr>
                        <a:t>36.47%</a:t>
                      </a:r>
                      <a:endParaRPr lang="en-US" sz="1800" dirty="0">
                        <a:solidFill>
                          <a:srgbClr val="00477F"/>
                        </a:solidFill>
                      </a:endParaRPr>
                    </a:p>
                  </a:txBody>
                  <a:tcPr/>
                </a:tc>
                <a:tc>
                  <a:txBody>
                    <a:bodyPr/>
                    <a:lstStyle/>
                    <a:p>
                      <a:r>
                        <a:rPr lang="en-US" sz="1800" dirty="0" smtClean="0">
                          <a:solidFill>
                            <a:srgbClr val="00477F"/>
                          </a:solidFill>
                        </a:rPr>
                        <a:t>11.6%</a:t>
                      </a:r>
                      <a:endParaRPr lang="en-US" sz="1800" dirty="0">
                        <a:solidFill>
                          <a:srgbClr val="00477F"/>
                        </a:solidFill>
                      </a:endParaRPr>
                    </a:p>
                  </a:txBody>
                  <a:tcPr/>
                </a:tc>
              </a:tr>
            </a:tbl>
          </a:graphicData>
        </a:graphic>
      </p:graphicFrame>
      <p:sp>
        <p:nvSpPr>
          <p:cNvPr id="73" name="TextBox 72"/>
          <p:cNvSpPr txBox="1"/>
          <p:nvPr/>
        </p:nvSpPr>
        <p:spPr>
          <a:xfrm>
            <a:off x="8601405" y="8336877"/>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Participants</a:t>
            </a:r>
          </a:p>
        </p:txBody>
      </p:sp>
      <p:sp>
        <p:nvSpPr>
          <p:cNvPr id="74" name="TextBox 73"/>
          <p:cNvSpPr txBox="1"/>
          <p:nvPr/>
        </p:nvSpPr>
        <p:spPr>
          <a:xfrm>
            <a:off x="8601405" y="1312984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Methods</a:t>
            </a:r>
          </a:p>
        </p:txBody>
      </p:sp>
      <p:sp>
        <p:nvSpPr>
          <p:cNvPr id="75" name="TextBox 74"/>
          <p:cNvSpPr txBox="1"/>
          <p:nvPr/>
        </p:nvSpPr>
        <p:spPr>
          <a:xfrm>
            <a:off x="16992600" y="17418569"/>
            <a:ext cx="7239001" cy="707886"/>
          </a:xfrm>
          <a:prstGeom prst="rect">
            <a:avLst/>
          </a:prstGeom>
          <a:noFill/>
        </p:spPr>
        <p:txBody>
          <a:bodyPr wrap="square" rtlCol="0">
            <a:spAutoFit/>
          </a:bodyPr>
          <a:lstStyle/>
          <a:p>
            <a:pPr algn="ctr"/>
            <a:r>
              <a:rPr lang="en-US" sz="2000" dirty="0" smtClean="0">
                <a:cs typeface="Arial" pitchFamily="34" charset="0"/>
              </a:rPr>
              <a:t>Your text would go here. List your information on these lines. Your text would go here. List your information on these lines. </a:t>
            </a:r>
          </a:p>
        </p:txBody>
      </p:sp>
      <p:sp>
        <p:nvSpPr>
          <p:cNvPr id="76" name="TextBox 75"/>
          <p:cNvSpPr txBox="1"/>
          <p:nvPr/>
        </p:nvSpPr>
        <p:spPr>
          <a:xfrm>
            <a:off x="24954187" y="12248713"/>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Limitations</a:t>
            </a:r>
          </a:p>
        </p:txBody>
      </p:sp>
      <p:sp>
        <p:nvSpPr>
          <p:cNvPr id="77" name="TextBox 76"/>
          <p:cNvSpPr txBox="1"/>
          <p:nvPr/>
        </p:nvSpPr>
        <p:spPr>
          <a:xfrm>
            <a:off x="24954187" y="14668223"/>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References</a:t>
            </a:r>
          </a:p>
        </p:txBody>
      </p:sp>
      <p:sp>
        <p:nvSpPr>
          <p:cNvPr id="78" name="TextBox 77"/>
          <p:cNvSpPr txBox="1"/>
          <p:nvPr/>
        </p:nvSpPr>
        <p:spPr>
          <a:xfrm>
            <a:off x="711162" y="5238149"/>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Abstract</a:t>
            </a:r>
          </a:p>
        </p:txBody>
      </p:sp>
      <p:sp>
        <p:nvSpPr>
          <p:cNvPr id="79" name="TextBox 78"/>
          <p:cNvSpPr txBox="1"/>
          <p:nvPr/>
        </p:nvSpPr>
        <p:spPr>
          <a:xfrm>
            <a:off x="711162" y="13360672"/>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Introduction</a:t>
            </a:r>
          </a:p>
        </p:txBody>
      </p:sp>
      <p:sp>
        <p:nvSpPr>
          <p:cNvPr id="80" name="TextBox 79"/>
          <p:cNvSpPr txBox="1"/>
          <p:nvPr/>
        </p:nvSpPr>
        <p:spPr>
          <a:xfrm>
            <a:off x="8762999" y="5238149"/>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Introduction cont.</a:t>
            </a:r>
          </a:p>
        </p:txBody>
      </p:sp>
      <p:sp>
        <p:nvSpPr>
          <p:cNvPr id="81" name="TextBox 80"/>
          <p:cNvSpPr txBox="1"/>
          <p:nvPr/>
        </p:nvSpPr>
        <p:spPr>
          <a:xfrm>
            <a:off x="8762999" y="7660059"/>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Materials &amp; Methods</a:t>
            </a:r>
          </a:p>
        </p:txBody>
      </p:sp>
      <p:sp>
        <p:nvSpPr>
          <p:cNvPr id="82" name="TextBox 81"/>
          <p:cNvSpPr txBox="1"/>
          <p:nvPr/>
        </p:nvSpPr>
        <p:spPr>
          <a:xfrm>
            <a:off x="16916400" y="5238149"/>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Results</a:t>
            </a:r>
          </a:p>
        </p:txBody>
      </p:sp>
      <p:sp>
        <p:nvSpPr>
          <p:cNvPr id="83" name="TextBox 82"/>
          <p:cNvSpPr txBox="1"/>
          <p:nvPr/>
        </p:nvSpPr>
        <p:spPr>
          <a:xfrm>
            <a:off x="24968237" y="5238149"/>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Results cont.</a:t>
            </a:r>
          </a:p>
        </p:txBody>
      </p:sp>
      <p:sp>
        <p:nvSpPr>
          <p:cNvPr id="84" name="TextBox 83"/>
          <p:cNvSpPr txBox="1"/>
          <p:nvPr/>
        </p:nvSpPr>
        <p:spPr>
          <a:xfrm>
            <a:off x="24968237" y="8163770"/>
            <a:ext cx="7239001" cy="707886"/>
          </a:xfrm>
          <a:prstGeom prst="rect">
            <a:avLst/>
          </a:prstGeom>
          <a:noFill/>
        </p:spPr>
        <p:txBody>
          <a:bodyPr wrap="square" rtlCol="0">
            <a:spAutoFit/>
          </a:bodyPr>
          <a:lstStyle/>
          <a:p>
            <a:r>
              <a:rPr lang="en-US" sz="4000" u="sng" dirty="0" smtClean="0">
                <a:solidFill>
                  <a:srgbClr val="00477F"/>
                </a:solidFill>
                <a:cs typeface="Arial" pitchFamily="34" charset="0"/>
              </a:rPr>
              <a:t>Conclusion</a:t>
            </a:r>
          </a:p>
        </p:txBody>
      </p:sp>
      <p:grpSp>
        <p:nvGrpSpPr>
          <p:cNvPr id="90" name="Group 89"/>
          <p:cNvGrpSpPr/>
          <p:nvPr/>
        </p:nvGrpSpPr>
        <p:grpSpPr>
          <a:xfrm>
            <a:off x="33451800" y="18370870"/>
            <a:ext cx="5254728" cy="1594758"/>
            <a:chOff x="-6553200" y="14546193"/>
            <a:chExt cx="5575300" cy="1716088"/>
          </a:xfrm>
        </p:grpSpPr>
        <p:sp>
          <p:nvSpPr>
            <p:cNvPr id="92" name="Freeform 91"/>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92"/>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41"/>
          <p:cNvGrpSpPr/>
          <p:nvPr/>
        </p:nvGrpSpPr>
        <p:grpSpPr>
          <a:xfrm>
            <a:off x="33427862" y="20290664"/>
            <a:ext cx="5251759" cy="1594758"/>
            <a:chOff x="-6877602" y="16648112"/>
            <a:chExt cx="6022492" cy="1855449"/>
          </a:xfrm>
        </p:grpSpPr>
        <p:sp>
          <p:nvSpPr>
            <p:cNvPr id="143"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89" name="Text Box 29"/>
          <p:cNvSpPr txBox="1">
            <a:spLocks noChangeArrowheads="1"/>
          </p:cNvSpPr>
          <p:nvPr/>
        </p:nvSpPr>
        <p:spPr bwMode="auto">
          <a:xfrm>
            <a:off x="6337255" y="6459917"/>
            <a:ext cx="19329489" cy="877163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This template has a page size of </a:t>
            </a:r>
            <a:r>
              <a:rPr lang="en-US" altLang="ja-JP" sz="3600" b="1" dirty="0" smtClean="0">
                <a:solidFill>
                  <a:schemeClr val="bg2">
                    <a:lumMod val="20000"/>
                    <a:lumOff val="80000"/>
                  </a:schemeClr>
                </a:solidFill>
                <a:latin typeface="Arial" pitchFamily="34" charset="0"/>
                <a:ea typeface="MS PGothic" pitchFamily="34" charset="-128"/>
              </a:rPr>
              <a:t>24”x 36”</a:t>
            </a:r>
            <a:r>
              <a:rPr lang="en-US" altLang="ja-JP" sz="3600" dirty="0" smtClean="0">
                <a:solidFill>
                  <a:schemeClr val="bg2">
                    <a:lumMod val="20000"/>
                    <a:lumOff val="80000"/>
                  </a:schemeClr>
                </a:solidFill>
                <a:latin typeface="Arial" pitchFamily="34" charset="0"/>
                <a:ea typeface="MS PGothic" pitchFamily="34" charset="-128"/>
              </a:rPr>
              <a:t>. </a:t>
            </a:r>
            <a:r>
              <a:rPr lang="en-US" altLang="ja-JP" sz="3600" dirty="0">
                <a:solidFill>
                  <a:schemeClr val="bg2">
                    <a:lumMod val="20000"/>
                    <a:lumOff val="80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2">
                    <a:lumMod val="20000"/>
                    <a:lumOff val="80000"/>
                  </a:schemeClr>
                </a:solidFill>
                <a:latin typeface="Arial" pitchFamily="34" charset="0"/>
                <a:ea typeface="MS PGothic" pitchFamily="34" charset="-128"/>
              </a:rPr>
              <a:t>36”x 54”</a:t>
            </a:r>
            <a:r>
              <a:rPr lang="en-US" altLang="ja-JP" sz="3600" dirty="0">
                <a:solidFill>
                  <a:schemeClr val="bg2">
                    <a:lumMod val="20000"/>
                    <a:lumOff val="80000"/>
                  </a:schemeClr>
                </a:solidFill>
                <a:latin typeface="Arial" pitchFamily="34" charset="0"/>
                <a:ea typeface="MS PGothic" pitchFamily="34" charset="-128"/>
              </a:rPr>
              <a:t>, </a:t>
            </a:r>
            <a:r>
              <a:rPr lang="en-US" altLang="ja-JP" sz="3600" b="1" dirty="0">
                <a:solidFill>
                  <a:schemeClr val="bg2">
                    <a:lumMod val="20000"/>
                    <a:lumOff val="80000"/>
                  </a:schemeClr>
                </a:solidFill>
                <a:latin typeface="Arial" pitchFamily="34" charset="0"/>
                <a:ea typeface="MS PGothic" pitchFamily="34" charset="-128"/>
              </a:rPr>
              <a:t>42”x 63”, 28”x 42”, and 24”x 36”.</a:t>
            </a:r>
            <a:br>
              <a:rPr lang="en-US" altLang="ja-JP" sz="3600" b="1"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200" dirty="0">
                <a:solidFill>
                  <a:schemeClr val="bg2">
                    <a:lumMod val="20000"/>
                    <a:lumOff val="80000"/>
                  </a:schemeClr>
                </a:solidFill>
                <a:latin typeface="Arial" pitchFamily="34" charset="0"/>
                <a:ea typeface="MS PGothic" pitchFamily="34" charset="-128"/>
              </a:rPr>
              <a:t>©2010 Graphicsland</a:t>
            </a:r>
            <a:endParaRPr lang="en-US" sz="32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2091949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7154</TotalTime>
  <Words>1265</Words>
  <Application>Microsoft Office PowerPoint</Application>
  <PresentationFormat>Custom</PresentationFormat>
  <Paragraphs>87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65</cp:revision>
  <dcterms:created xsi:type="dcterms:W3CDTF">2013-01-11T17:04:28Z</dcterms:created>
  <dcterms:modified xsi:type="dcterms:W3CDTF">2013-01-24T16:53:37Z</dcterms:modified>
</cp:coreProperties>
</file>