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29260800" cy="16459200"/>
  <p:notesSz cx="7077075" cy="12106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9216" userDrawn="1">
          <p15:clr>
            <a:srgbClr val="A4A3A4"/>
          </p15:clr>
        </p15:guide>
        <p15:guide id="3" orient="horz" pos="5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8" autoAdjust="0"/>
    <p:restoredTop sz="92453" autoAdjust="0"/>
  </p:normalViewPr>
  <p:slideViewPr>
    <p:cSldViewPr snapToGrid="0">
      <p:cViewPr varScale="1">
        <p:scale>
          <a:sx n="47" d="100"/>
          <a:sy n="47" d="100"/>
        </p:scale>
        <p:origin x="1426" y="163"/>
      </p:cViewPr>
      <p:guideLst>
        <p:guide pos="9216"/>
        <p:guide orient="horz" pos="5160"/>
      </p:guideLst>
    </p:cSldViewPr>
  </p:slideViewPr>
  <p:notesTextViewPr>
    <p:cViewPr>
      <p:scale>
        <a:sx n="66" d="100"/>
        <a:sy n="66" d="100"/>
      </p:scale>
      <p:origin x="0" y="0"/>
    </p:cViewPr>
  </p:notesTextViewPr>
  <p:notesViewPr>
    <p:cSldViewPr snapToGrid="0">
      <p:cViewPr varScale="1">
        <p:scale>
          <a:sx n="103" d="100"/>
          <a:sy n="103" d="100"/>
        </p:scale>
        <p:origin x="732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C93265-918D-074F-813D-CD9658E5DA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081909-A282-B748-98FC-CECCC26930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50C6C-42C4-2C40-BA23-826B97A9A613}" type="datetimeFigureOut">
              <a:rPr lang="en-US" smtClean="0"/>
              <a:t>9/23/20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DE3C6F-9240-D448-91A5-C437BC9E5F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149985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3BA3A2-3881-254C-80FE-0B4F06BD6F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08438" y="1149985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0F951-51AA-704D-8CB1-594C5058B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44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01F9F-C516-4C4F-89FE-6C82D20CE7D8}" type="datetimeFigureOut">
              <a:rPr lang="en-US" smtClean="0"/>
              <a:t>9/23/20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93663" y="1512888"/>
            <a:ext cx="7264401" cy="4086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5826125"/>
            <a:ext cx="5661025" cy="4767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49985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1149985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FD880-F38C-437B-AFDA-7F0FD41248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122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370109" rtl="0" eaLnBrk="1" latinLnBrk="0" hangingPunct="1">
      <a:defRPr sz="3110" kern="1200">
        <a:solidFill>
          <a:schemeClr val="tx1"/>
        </a:solidFill>
        <a:latin typeface="+mn-lt"/>
        <a:ea typeface="+mn-ea"/>
        <a:cs typeface="+mn-cs"/>
      </a:defRPr>
    </a:lvl1pPr>
    <a:lvl2pPr marL="1185055" algn="l" defTabSz="2370109" rtl="0" eaLnBrk="1" latinLnBrk="0" hangingPunct="1">
      <a:defRPr sz="3110" kern="1200">
        <a:solidFill>
          <a:schemeClr val="tx1"/>
        </a:solidFill>
        <a:latin typeface="+mn-lt"/>
        <a:ea typeface="+mn-ea"/>
        <a:cs typeface="+mn-cs"/>
      </a:defRPr>
    </a:lvl2pPr>
    <a:lvl3pPr marL="2370109" algn="l" defTabSz="2370109" rtl="0" eaLnBrk="1" latinLnBrk="0" hangingPunct="1">
      <a:defRPr sz="3110" kern="1200">
        <a:solidFill>
          <a:schemeClr val="tx1"/>
        </a:solidFill>
        <a:latin typeface="+mn-lt"/>
        <a:ea typeface="+mn-ea"/>
        <a:cs typeface="+mn-cs"/>
      </a:defRPr>
    </a:lvl3pPr>
    <a:lvl4pPr marL="3555164" algn="l" defTabSz="2370109" rtl="0" eaLnBrk="1" latinLnBrk="0" hangingPunct="1">
      <a:defRPr sz="3110" kern="1200">
        <a:solidFill>
          <a:schemeClr val="tx1"/>
        </a:solidFill>
        <a:latin typeface="+mn-lt"/>
        <a:ea typeface="+mn-ea"/>
        <a:cs typeface="+mn-cs"/>
      </a:defRPr>
    </a:lvl4pPr>
    <a:lvl5pPr marL="4740218" algn="l" defTabSz="2370109" rtl="0" eaLnBrk="1" latinLnBrk="0" hangingPunct="1">
      <a:defRPr sz="3110" kern="1200">
        <a:solidFill>
          <a:schemeClr val="tx1"/>
        </a:solidFill>
        <a:latin typeface="+mn-lt"/>
        <a:ea typeface="+mn-ea"/>
        <a:cs typeface="+mn-cs"/>
      </a:defRPr>
    </a:lvl5pPr>
    <a:lvl6pPr marL="5925273" algn="l" defTabSz="2370109" rtl="0" eaLnBrk="1" latinLnBrk="0" hangingPunct="1">
      <a:defRPr sz="3110" kern="1200">
        <a:solidFill>
          <a:schemeClr val="tx1"/>
        </a:solidFill>
        <a:latin typeface="+mn-lt"/>
        <a:ea typeface="+mn-ea"/>
        <a:cs typeface="+mn-cs"/>
      </a:defRPr>
    </a:lvl6pPr>
    <a:lvl7pPr marL="7110328" algn="l" defTabSz="2370109" rtl="0" eaLnBrk="1" latinLnBrk="0" hangingPunct="1">
      <a:defRPr sz="3110" kern="1200">
        <a:solidFill>
          <a:schemeClr val="tx1"/>
        </a:solidFill>
        <a:latin typeface="+mn-lt"/>
        <a:ea typeface="+mn-ea"/>
        <a:cs typeface="+mn-cs"/>
      </a:defRPr>
    </a:lvl7pPr>
    <a:lvl8pPr marL="8295385" algn="l" defTabSz="2370109" rtl="0" eaLnBrk="1" latinLnBrk="0" hangingPunct="1">
      <a:defRPr sz="3110" kern="1200">
        <a:solidFill>
          <a:schemeClr val="tx1"/>
        </a:solidFill>
        <a:latin typeface="+mn-lt"/>
        <a:ea typeface="+mn-ea"/>
        <a:cs typeface="+mn-cs"/>
      </a:defRPr>
    </a:lvl8pPr>
    <a:lvl9pPr marL="9480440" algn="l" defTabSz="2370109" rtl="0" eaLnBrk="1" latinLnBrk="0" hangingPunct="1">
      <a:defRPr sz="311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93663" y="1512888"/>
            <a:ext cx="7264401" cy="4086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FD880-F38C-437B-AFDA-7F0FD41248B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543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235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5D25EE2-58EB-4C4E-B520-50B19139F1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95"/>
            <a:ext cx="29260800" cy="164056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8FFFDA-9C6A-4E56-B0A5-48C0D8B721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3613" y="-470263"/>
            <a:ext cx="30319161" cy="38876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A565AC-83C5-46AC-AA33-2854C7E98CE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2" y="26795"/>
            <a:ext cx="2726267" cy="2726267"/>
          </a:xfrm>
          <a:prstGeom prst="rect">
            <a:avLst/>
          </a:prstGeom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5164AA91-D185-4202-B178-FFD04F946FD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2038" y="713626"/>
            <a:ext cx="1565446" cy="125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8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25600" y="376232"/>
            <a:ext cx="26009600" cy="1287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7"/>
              </a:spcAft>
            </a:pPr>
            <a:r>
              <a:rPr lang="en-US" sz="5120" b="1" dirty="0">
                <a:solidFill>
                  <a:schemeClr val="bg1"/>
                </a:solidFill>
              </a:rPr>
              <a:t>Title</a:t>
            </a:r>
          </a:p>
          <a:p>
            <a:pPr algn="ctr"/>
            <a:r>
              <a:rPr lang="en-US" sz="2560" dirty="0">
                <a:solidFill>
                  <a:schemeClr val="bg1"/>
                </a:solidFill>
              </a:rPr>
              <a:t>Author(s) and credentials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3666211-6612-964D-AEEC-BFCF9797264B}"/>
              </a:ext>
            </a:extLst>
          </p:cNvPr>
          <p:cNvSpPr txBox="1"/>
          <p:nvPr/>
        </p:nvSpPr>
        <p:spPr>
          <a:xfrm>
            <a:off x="7841096" y="3652635"/>
            <a:ext cx="6497970" cy="44974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44" b="1" dirty="0"/>
              <a:t>METHODS</a:t>
            </a:r>
          </a:p>
          <a:p>
            <a:endParaRPr lang="en-US" sz="1778" dirty="0"/>
          </a:p>
          <a:p>
            <a:r>
              <a:rPr lang="en-US" sz="1778" i="1" dirty="0"/>
              <a:t>In this section, consider the following:</a:t>
            </a:r>
          </a:p>
          <a:p>
            <a:endParaRPr lang="en-US" sz="1689" i="1" dirty="0">
              <a:solidFill>
                <a:sysClr val="windowText" lastClr="000000"/>
              </a:solidFill>
            </a:endParaRP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689" dirty="0">
                <a:solidFill>
                  <a:sysClr val="windowText" lastClr="000000"/>
                </a:solidFill>
              </a:rPr>
              <a:t>This is where you answer the HOW questions.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689" dirty="0">
                <a:solidFill>
                  <a:sysClr val="windowText" lastClr="000000"/>
                </a:solidFill>
              </a:rPr>
              <a:t>Describe the design of your study.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689" dirty="0">
                <a:solidFill>
                  <a:sysClr val="windowText" lastClr="000000"/>
                </a:solidFill>
              </a:rPr>
              <a:t>Talk about subjects, sampling techniques, inclusion/exclusion criteria, instruments used, data collection, statistical analysis performed, and timelines.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689" dirty="0">
                <a:solidFill>
                  <a:sysClr val="windowText" lastClr="000000"/>
                </a:solidFill>
              </a:rPr>
              <a:t>Provide graphical elements (photos, tables or illustrations) </a:t>
            </a:r>
            <a:r>
              <a:rPr lang="en-US" sz="1689" dirty="0"/>
              <a:t>of methods (not results) </a:t>
            </a:r>
            <a:r>
              <a:rPr lang="en-US" sz="1689" dirty="0">
                <a:solidFill>
                  <a:sysClr val="windowText" lastClr="000000"/>
                </a:solidFill>
              </a:rPr>
              <a:t>if relevant.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endParaRPr lang="en-US" sz="1689" dirty="0">
              <a:solidFill>
                <a:sysClr val="windowText" lastClr="000000"/>
              </a:solidFill>
            </a:endParaRP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778" dirty="0"/>
              <a:t>Tips: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778" dirty="0"/>
              <a:t>Do not put too much here, focus on the results and why your work matters.</a:t>
            </a:r>
            <a:endParaRPr lang="en-US" sz="1689" dirty="0">
              <a:solidFill>
                <a:sysClr val="windowText" lastClr="000000"/>
              </a:solidFill>
            </a:endParaRPr>
          </a:p>
          <a:p>
            <a:endParaRPr lang="en-US" sz="1689" dirty="0">
              <a:solidFill>
                <a:sysClr val="windowText" lastClr="00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246359A-BEAC-F948-B659-E03D9350E820}"/>
              </a:ext>
            </a:extLst>
          </p:cNvPr>
          <p:cNvSpPr txBox="1"/>
          <p:nvPr/>
        </p:nvSpPr>
        <p:spPr>
          <a:xfrm>
            <a:off x="14972686" y="3631126"/>
            <a:ext cx="6588685" cy="35259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44" b="1" dirty="0"/>
              <a:t>RESULTS/OUTCOMES</a:t>
            </a:r>
          </a:p>
          <a:p>
            <a:endParaRPr lang="en-US" sz="1689" i="1" dirty="0">
              <a:solidFill>
                <a:sysClr val="windowText" lastClr="000000"/>
              </a:solidFill>
            </a:endParaRP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778" dirty="0"/>
              <a:t>Provide graphs (with data table), figures, charts or tables to visually communicate your results.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778" dirty="0"/>
              <a:t>Address any unexpected results.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endParaRPr lang="en-US" sz="1778" dirty="0"/>
          </a:p>
          <a:p>
            <a:r>
              <a:rPr lang="en-US" sz="1778" i="1" dirty="0"/>
              <a:t>Tips: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778" dirty="0"/>
              <a:t>Stick to just the facts.  Do not provide opinions.  Keep it to an objective description of your results.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778" dirty="0"/>
              <a:t>(Quantitative)-present your results of data analysis.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778" dirty="0"/>
              <a:t>(Qualitative)-findings from work.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778" dirty="0"/>
              <a:t>Include bullet points for ease of reading.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21C47E9-5D1E-BC4F-B03A-9A108721F947}"/>
              </a:ext>
            </a:extLst>
          </p:cNvPr>
          <p:cNvSpPr txBox="1"/>
          <p:nvPr/>
        </p:nvSpPr>
        <p:spPr>
          <a:xfrm>
            <a:off x="22072245" y="3631126"/>
            <a:ext cx="6618215" cy="24315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44" b="1" dirty="0"/>
              <a:t>CONCLUSIONS/DISCUSSION</a:t>
            </a:r>
          </a:p>
          <a:p>
            <a:pPr marL="104424" indent="-104424">
              <a:buFont typeface="Arial" panose="020B0604020202020204" pitchFamily="34" charset="0"/>
              <a:buChar char="•"/>
            </a:pPr>
            <a:endParaRPr lang="en-US" sz="1689" dirty="0"/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778" dirty="0"/>
              <a:t>Share your dissemination plans.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778" dirty="0"/>
              <a:t>Mention any impacts in terms of finances and patient care.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endParaRPr lang="en-US" sz="1778" dirty="0"/>
          </a:p>
          <a:p>
            <a:r>
              <a:rPr lang="en-US" sz="1778" i="1" dirty="0"/>
              <a:t>Tips: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778" dirty="0"/>
              <a:t>Be sure they are supported by your results and are drawn from the outcomes and aims/objectives.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C096D19-BA38-BE4D-B0E1-B20A2D4A3DA0}"/>
              </a:ext>
            </a:extLst>
          </p:cNvPr>
          <p:cNvSpPr txBox="1"/>
          <p:nvPr/>
        </p:nvSpPr>
        <p:spPr>
          <a:xfrm>
            <a:off x="548260" y="9938341"/>
            <a:ext cx="6518943" cy="48121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44" b="1" dirty="0"/>
              <a:t>OBJECTIVES/AIMS</a:t>
            </a:r>
          </a:p>
          <a:p>
            <a:pPr algn="ctr"/>
            <a:endParaRPr lang="en-US" sz="711" b="1" dirty="0"/>
          </a:p>
          <a:p>
            <a:r>
              <a:rPr lang="en-US" sz="1778" i="1" dirty="0"/>
              <a:t>Pick one of the suggested headings above and delete the others</a:t>
            </a:r>
            <a:r>
              <a:rPr lang="en-US" sz="1778" dirty="0"/>
              <a:t>.</a:t>
            </a:r>
          </a:p>
          <a:p>
            <a:endParaRPr lang="en-US" sz="1689" i="1" dirty="0">
              <a:solidFill>
                <a:sysClr val="windowText" lastClr="000000"/>
              </a:solidFill>
            </a:endParaRPr>
          </a:p>
          <a:p>
            <a:r>
              <a:rPr lang="en-US" sz="1689" i="1" dirty="0">
                <a:solidFill>
                  <a:sysClr val="windowText" lastClr="000000"/>
                </a:solidFill>
              </a:rPr>
              <a:t>In this section, consider the following:</a:t>
            </a:r>
            <a:br>
              <a:rPr lang="en-US" sz="1689" i="1" dirty="0">
                <a:solidFill>
                  <a:sysClr val="windowText" lastClr="000000"/>
                </a:solidFill>
              </a:rPr>
            </a:br>
            <a:endParaRPr lang="en-US" sz="1689" i="1" dirty="0">
              <a:solidFill>
                <a:sysClr val="windowText" lastClr="000000"/>
              </a:solidFill>
            </a:endParaRP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689" dirty="0">
                <a:solidFill>
                  <a:sysClr val="windowText" lastClr="000000"/>
                </a:solidFill>
              </a:rPr>
              <a:t>Indicate what you hope to accomplish, or discover.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689" dirty="0">
                <a:solidFill>
                  <a:sysClr val="windowText" lastClr="000000"/>
                </a:solidFill>
              </a:rPr>
              <a:t>List out the goals or objectives of the study.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689" dirty="0">
                <a:solidFill>
                  <a:sysClr val="windowText" lastClr="000000"/>
                </a:solidFill>
              </a:rPr>
              <a:t>Include time related information. 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689" dirty="0">
                <a:solidFill>
                  <a:sysClr val="windowText" lastClr="000000"/>
                </a:solidFill>
              </a:rPr>
              <a:t>Describe any systems or processes you are looking to improve. 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689" dirty="0">
                <a:solidFill>
                  <a:sysClr val="windowText" lastClr="000000"/>
                </a:solidFill>
              </a:rPr>
              <a:t>Talk about patient populations or other groups that will be impacted.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689" dirty="0"/>
              <a:t>Identify how you will measure your success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endParaRPr lang="en-US" sz="1689" dirty="0">
              <a:solidFill>
                <a:sysClr val="windowText" lastClr="000000"/>
              </a:solidFill>
            </a:endParaRPr>
          </a:p>
          <a:p>
            <a:r>
              <a:rPr lang="en-US" sz="1689" i="1" dirty="0">
                <a:solidFill>
                  <a:sysClr val="windowText" lastClr="000000"/>
                </a:solidFill>
              </a:rPr>
              <a:t>Tips: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689" dirty="0">
                <a:solidFill>
                  <a:sysClr val="windowText" lastClr="000000"/>
                </a:solidFill>
              </a:rPr>
              <a:t>Make sure content here matches with your results and outcomes. 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689" dirty="0">
                <a:solidFill>
                  <a:sysClr val="windowText" lastClr="000000"/>
                </a:solidFill>
              </a:rPr>
              <a:t>Goals need to be specific and measurable.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689" dirty="0">
                <a:solidFill>
                  <a:sysClr val="windowText" lastClr="000000"/>
                </a:solidFill>
              </a:rPr>
              <a:t>Provide statistics that support your goals.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689" dirty="0">
                <a:solidFill>
                  <a:sysClr val="windowText" lastClr="000000"/>
                </a:solidFill>
              </a:rPr>
              <a:t>Ensure they are clear and readable with use of bullets.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4EF61A2-FEDA-D340-AA43-D959CA1664F7}"/>
              </a:ext>
            </a:extLst>
          </p:cNvPr>
          <p:cNvSpPr txBox="1"/>
          <p:nvPr/>
        </p:nvSpPr>
        <p:spPr>
          <a:xfrm>
            <a:off x="7767499" y="12295565"/>
            <a:ext cx="6497970" cy="32523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44" b="1" dirty="0"/>
              <a:t>RESULTS/OUTCOMES</a:t>
            </a:r>
          </a:p>
          <a:p>
            <a:endParaRPr lang="en-US" sz="1689" i="1" dirty="0">
              <a:solidFill>
                <a:sysClr val="windowText" lastClr="000000"/>
              </a:solidFill>
            </a:endParaRPr>
          </a:p>
          <a:p>
            <a:r>
              <a:rPr lang="en-US" sz="1778" i="1" dirty="0"/>
              <a:t>Pick one of the suggested headings above and delete the others.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endParaRPr lang="en-US" sz="1778" dirty="0"/>
          </a:p>
          <a:p>
            <a:r>
              <a:rPr lang="en-US" sz="1778" i="1" dirty="0"/>
              <a:t>In this section, consider the following:</a:t>
            </a:r>
            <a:br>
              <a:rPr lang="en-US" sz="1778" dirty="0"/>
            </a:br>
            <a:endParaRPr lang="en-US" sz="1778" dirty="0"/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778" dirty="0"/>
              <a:t>This is where you will present the  data and results from your work.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778" dirty="0"/>
              <a:t>Your content here needs to speak to your Objectives/Aims.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778" dirty="0"/>
              <a:t>Show pre and post intervention points.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778" dirty="0"/>
              <a:t>Discuss the effectiveness of your intervention</a:t>
            </a:r>
            <a:endParaRPr lang="en-US" sz="1689" dirty="0">
              <a:solidFill>
                <a:sysClr val="windowText" lastClr="00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1149C10-1683-A242-83EC-DA764234FFC8}"/>
              </a:ext>
            </a:extLst>
          </p:cNvPr>
          <p:cNvSpPr txBox="1"/>
          <p:nvPr/>
        </p:nvSpPr>
        <p:spPr>
          <a:xfrm>
            <a:off x="14972687" y="11474828"/>
            <a:ext cx="6588684" cy="37995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44" b="1" dirty="0"/>
              <a:t>CONCLUSIONS/DISCUSSION</a:t>
            </a:r>
          </a:p>
          <a:p>
            <a:endParaRPr lang="en-US" sz="1689" i="1" dirty="0">
              <a:solidFill>
                <a:sysClr val="windowText" lastClr="000000"/>
              </a:solidFill>
            </a:endParaRPr>
          </a:p>
          <a:p>
            <a:r>
              <a:rPr lang="en-US" sz="1778" i="1" dirty="0"/>
              <a:t>Pick one of the suggested headings above and delete the others.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endParaRPr lang="en-US" sz="1778" dirty="0"/>
          </a:p>
          <a:p>
            <a:r>
              <a:rPr lang="en-US" sz="1778" i="1" dirty="0"/>
              <a:t>In this section, consider the following:</a:t>
            </a:r>
            <a:br>
              <a:rPr lang="en-US" sz="1778" dirty="0"/>
            </a:br>
            <a:endParaRPr lang="en-US" sz="1778" dirty="0"/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778" dirty="0"/>
              <a:t>This is where you will analyze and interpret your results, drawing conclusions from the data presented.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778" dirty="0"/>
              <a:t>Relate your findings to previous research.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778" dirty="0"/>
              <a:t>Address any limitations to generalization of your results.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778" dirty="0"/>
              <a:t>Talk about the changes you will make or any recommendations for actions, lessons learned, further study, direction or next steps.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778" dirty="0"/>
              <a:t>Discuss implementation and sustainability issues.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D6A0EFE-7D0C-FD4B-8171-B13A757633BB}"/>
              </a:ext>
            </a:extLst>
          </p:cNvPr>
          <p:cNvSpPr txBox="1"/>
          <p:nvPr/>
        </p:nvSpPr>
        <p:spPr>
          <a:xfrm>
            <a:off x="22072245" y="11250626"/>
            <a:ext cx="6618215" cy="15559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44" b="1" dirty="0"/>
              <a:t>REFERENCES 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778" dirty="0"/>
              <a:t>Make sure they are consistent in format.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778" dirty="0"/>
              <a:t>If not otherwise directed, model after APA.</a:t>
            </a:r>
            <a:br>
              <a:rPr lang="en-US" sz="1778" dirty="0"/>
            </a:br>
            <a:endParaRPr lang="en-US" sz="1778" dirty="0"/>
          </a:p>
          <a:p>
            <a:r>
              <a:rPr lang="en-US" sz="1333" dirty="0"/>
              <a:t>Author, A. (Publication Year). Article title</a:t>
            </a:r>
            <a:r>
              <a:rPr lang="en-US" sz="1333" i="1" dirty="0"/>
              <a:t>. Periodical Title</a:t>
            </a:r>
            <a:r>
              <a:rPr lang="en-US" sz="1333" dirty="0"/>
              <a:t>, Volume(Issue), pp.-pp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62E8DAF-A511-48AE-B9C5-5CABA7ED050E}"/>
              </a:ext>
            </a:extLst>
          </p:cNvPr>
          <p:cNvGrpSpPr/>
          <p:nvPr/>
        </p:nvGrpSpPr>
        <p:grpSpPr>
          <a:xfrm>
            <a:off x="-6519332" y="914400"/>
            <a:ext cx="6056517" cy="15165294"/>
            <a:chOff x="-7334249" y="0"/>
            <a:chExt cx="6813582" cy="1706095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7663443-4CCF-BD42-B383-D6BAD4E8ADBB}"/>
                </a:ext>
              </a:extLst>
            </p:cNvPr>
            <p:cNvSpPr/>
            <p:nvPr/>
          </p:nvSpPr>
          <p:spPr>
            <a:xfrm>
              <a:off x="-7334249" y="0"/>
              <a:ext cx="6813582" cy="1650380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148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BC93959-ECE0-044B-959E-ADD4F515E5BC}"/>
                </a:ext>
              </a:extLst>
            </p:cNvPr>
            <p:cNvSpPr txBox="1"/>
            <p:nvPr/>
          </p:nvSpPr>
          <p:spPr>
            <a:xfrm>
              <a:off x="-7253566" y="239044"/>
              <a:ext cx="6679292" cy="16821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533"/>
                </a:spcAft>
              </a:pPr>
              <a:r>
                <a:rPr lang="en-US" sz="2133" b="1" dirty="0"/>
                <a:t>Title</a:t>
              </a:r>
            </a:p>
            <a:p>
              <a:pPr marL="101601" indent="-101601">
                <a:spcAft>
                  <a:spcPts val="533"/>
                </a:spcAft>
                <a:buFont typeface="Arial" panose="020B0604020202020204" pitchFamily="34" charset="0"/>
                <a:buChar char="•"/>
              </a:pPr>
              <a:r>
                <a:rPr lang="en-US" sz="2133" dirty="0"/>
                <a:t>Catches the audience’s eye and draws them in.</a:t>
              </a:r>
            </a:p>
            <a:p>
              <a:pPr marL="101601" indent="-101601">
                <a:spcAft>
                  <a:spcPts val="533"/>
                </a:spcAft>
                <a:buFont typeface="Arial" panose="020B0604020202020204" pitchFamily="34" charset="0"/>
                <a:buChar char="•"/>
              </a:pPr>
              <a:r>
                <a:rPr lang="en-US" sz="2133" dirty="0"/>
                <a:t>Should be short and focused taking up only one line.</a:t>
              </a:r>
            </a:p>
            <a:p>
              <a:pPr>
                <a:spcAft>
                  <a:spcPts val="533"/>
                </a:spcAft>
              </a:pPr>
              <a:endParaRPr lang="en-US" sz="2133" b="1" dirty="0"/>
            </a:p>
            <a:p>
              <a:pPr>
                <a:spcAft>
                  <a:spcPts val="533"/>
                </a:spcAft>
              </a:pPr>
              <a:r>
                <a:rPr lang="en-US" sz="2133" b="1" dirty="0"/>
                <a:t>Writing</a:t>
              </a:r>
              <a:endParaRPr lang="en-US" sz="2133" dirty="0"/>
            </a:p>
            <a:p>
              <a:pPr marL="101601" indent="-101601">
                <a:spcAft>
                  <a:spcPts val="533"/>
                </a:spcAft>
                <a:buFont typeface="Arial" panose="020B0604020202020204" pitchFamily="34" charset="0"/>
                <a:buChar char="•"/>
              </a:pPr>
              <a:r>
                <a:rPr lang="en-US" sz="2133" dirty="0"/>
                <a:t>Needs a logical progression leading the reader from Introduction to Conclusion.</a:t>
              </a:r>
            </a:p>
            <a:p>
              <a:pPr marL="101601" indent="-101601">
                <a:spcAft>
                  <a:spcPts val="533"/>
                </a:spcAft>
                <a:buFont typeface="Arial" panose="020B0604020202020204" pitchFamily="34" charset="0"/>
                <a:buChar char="•"/>
              </a:pPr>
              <a:r>
                <a:rPr lang="en-US" sz="2133" dirty="0"/>
                <a:t>Requires careful word choice and placement.  </a:t>
              </a:r>
            </a:p>
            <a:p>
              <a:pPr marL="101601" indent="-101601">
                <a:spcAft>
                  <a:spcPts val="533"/>
                </a:spcAft>
                <a:buFont typeface="Arial" panose="020B0604020202020204" pitchFamily="34" charset="0"/>
                <a:buChar char="•"/>
              </a:pPr>
              <a:r>
                <a:rPr lang="en-US" sz="2133" dirty="0"/>
                <a:t>Uses concise phrases and as few words as possible, utilizing bullet points. </a:t>
              </a:r>
            </a:p>
            <a:p>
              <a:pPr marL="101601" indent="-101601">
                <a:spcAft>
                  <a:spcPts val="533"/>
                </a:spcAft>
                <a:buFont typeface="Arial" panose="020B0604020202020204" pitchFamily="34" charset="0"/>
                <a:buChar char="•"/>
              </a:pPr>
              <a:r>
                <a:rPr lang="en-US" sz="2133" dirty="0"/>
                <a:t>Should make it easy to quickly grasp the essence of the work.</a:t>
              </a:r>
            </a:p>
            <a:p>
              <a:pPr marL="101601" indent="-101601">
                <a:spcAft>
                  <a:spcPts val="533"/>
                </a:spcAft>
                <a:buFont typeface="Arial" panose="020B0604020202020204" pitchFamily="34" charset="0"/>
                <a:buChar char="•"/>
              </a:pPr>
              <a:r>
                <a:rPr lang="en-US" sz="2133" dirty="0"/>
                <a:t>Takes time.  Create a draft, let it sit, then go back to it. </a:t>
              </a:r>
            </a:p>
            <a:p>
              <a:pPr marL="101601" indent="-101601">
                <a:spcAft>
                  <a:spcPts val="533"/>
                </a:spcAft>
                <a:buFont typeface="Arial" panose="020B0604020202020204" pitchFamily="34" charset="0"/>
                <a:buChar char="•"/>
              </a:pPr>
              <a:r>
                <a:rPr lang="en-US" sz="2133" dirty="0"/>
                <a:t>Is improved by input from others. Try someone unrelated to nursing!</a:t>
              </a:r>
            </a:p>
            <a:p>
              <a:pPr marL="101601" indent="-101601">
                <a:spcAft>
                  <a:spcPts val="533"/>
                </a:spcAft>
                <a:buFont typeface="Arial" panose="020B0604020202020204" pitchFamily="34" charset="0"/>
                <a:buChar char="•"/>
              </a:pPr>
              <a:r>
                <a:rPr lang="en-US" sz="2133" dirty="0"/>
                <a:t>Should be straightforward and acronyms explained. </a:t>
              </a:r>
            </a:p>
            <a:p>
              <a:pPr>
                <a:spcAft>
                  <a:spcPts val="533"/>
                </a:spcAft>
              </a:pPr>
              <a:r>
                <a:rPr lang="en-US" sz="2133" b="1" dirty="0"/>
                <a:t> </a:t>
              </a:r>
              <a:endParaRPr lang="en-US" sz="2133" dirty="0"/>
            </a:p>
            <a:p>
              <a:pPr>
                <a:spcAft>
                  <a:spcPts val="533"/>
                </a:spcAft>
              </a:pPr>
              <a:r>
                <a:rPr lang="en-US" sz="2133" b="1" dirty="0"/>
                <a:t>Images</a:t>
              </a:r>
              <a:endParaRPr lang="en-US" sz="2133" dirty="0"/>
            </a:p>
            <a:p>
              <a:pPr marL="101601" indent="-101601">
                <a:spcAft>
                  <a:spcPts val="533"/>
                </a:spcAft>
                <a:buFont typeface="Arial" panose="020B0604020202020204" pitchFamily="34" charset="0"/>
                <a:buChar char="•"/>
              </a:pPr>
              <a:r>
                <a:rPr lang="en-US" sz="2133" dirty="0"/>
                <a:t>Every images needs a purpose and be a part of your message.</a:t>
              </a:r>
            </a:p>
            <a:p>
              <a:pPr marL="101601" indent="-101601">
                <a:spcAft>
                  <a:spcPts val="533"/>
                </a:spcAft>
                <a:buFont typeface="Arial" panose="020B0604020202020204" pitchFamily="34" charset="0"/>
                <a:buChar char="•"/>
              </a:pPr>
              <a:r>
                <a:rPr lang="en-US" sz="2133" dirty="0"/>
                <a:t>Provide visual appeal and compliment the text.</a:t>
              </a:r>
            </a:p>
            <a:p>
              <a:pPr marL="101601" indent="-101601">
                <a:spcAft>
                  <a:spcPts val="533"/>
                </a:spcAft>
                <a:buFont typeface="Arial" panose="020B0604020202020204" pitchFamily="34" charset="0"/>
                <a:buChar char="•"/>
              </a:pPr>
              <a:r>
                <a:rPr lang="en-US" sz="2133" dirty="0"/>
                <a:t>Should not be distorted, fuzzy or crammed.</a:t>
              </a:r>
            </a:p>
            <a:p>
              <a:pPr marL="101601" indent="-101601">
                <a:spcAft>
                  <a:spcPts val="533"/>
                </a:spcAft>
                <a:buFont typeface="Arial" panose="020B0604020202020204" pitchFamily="34" charset="0"/>
                <a:buChar char="•"/>
              </a:pPr>
              <a:r>
                <a:rPr lang="en-US" sz="2133" dirty="0"/>
                <a:t>Should not be enlarged or resized from the corners.</a:t>
              </a:r>
            </a:p>
            <a:p>
              <a:pPr>
                <a:spcAft>
                  <a:spcPts val="533"/>
                </a:spcAft>
              </a:pPr>
              <a:r>
                <a:rPr lang="en-US" sz="2133" dirty="0"/>
                <a:t> </a:t>
              </a:r>
            </a:p>
            <a:p>
              <a:pPr>
                <a:spcAft>
                  <a:spcPts val="533"/>
                </a:spcAft>
              </a:pPr>
              <a:r>
                <a:rPr lang="en-US" sz="2133" b="1" dirty="0"/>
                <a:t>Charts &amp; Graphs</a:t>
              </a:r>
              <a:endParaRPr lang="en-US" sz="2133" dirty="0"/>
            </a:p>
            <a:p>
              <a:pPr marL="101601" indent="-101601">
                <a:spcAft>
                  <a:spcPts val="533"/>
                </a:spcAft>
                <a:buFont typeface="Arial" panose="020B0604020202020204" pitchFamily="34" charset="0"/>
                <a:buChar char="•"/>
              </a:pPr>
              <a:r>
                <a:rPr lang="en-US" sz="2133" dirty="0"/>
                <a:t>Represent the project.  If it’s the only thing seen, does it tell the story of the work?</a:t>
              </a:r>
            </a:p>
            <a:p>
              <a:pPr marL="101601" indent="-101601">
                <a:spcAft>
                  <a:spcPts val="533"/>
                </a:spcAft>
                <a:buFont typeface="Arial" panose="020B0604020202020204" pitchFamily="34" charset="0"/>
                <a:buChar char="•"/>
              </a:pPr>
              <a:r>
                <a:rPr lang="en-US" sz="2133" dirty="0"/>
                <a:t>Need descriptive titles and clear X and Y axis labels.</a:t>
              </a:r>
            </a:p>
            <a:p>
              <a:pPr marL="101601" indent="-101601">
                <a:spcAft>
                  <a:spcPts val="533"/>
                </a:spcAft>
                <a:buFont typeface="Arial" panose="020B0604020202020204" pitchFamily="34" charset="0"/>
                <a:buChar char="•"/>
              </a:pPr>
              <a:r>
                <a:rPr lang="en-US" sz="2133" dirty="0"/>
                <a:t>Should include data tables.</a:t>
              </a:r>
            </a:p>
            <a:p>
              <a:pPr marL="101601" indent="-101601">
                <a:spcAft>
                  <a:spcPts val="533"/>
                </a:spcAft>
                <a:buFont typeface="Arial" panose="020B0604020202020204" pitchFamily="34" charset="0"/>
                <a:buChar char="•"/>
              </a:pPr>
              <a:r>
                <a:rPr lang="en-US" sz="2133" dirty="0"/>
                <a:t>Need an indication of the intervention.</a:t>
              </a:r>
            </a:p>
            <a:p>
              <a:pPr>
                <a:spcAft>
                  <a:spcPts val="533"/>
                </a:spcAft>
              </a:pPr>
              <a:r>
                <a:rPr lang="en-US" sz="2133" dirty="0"/>
                <a:t> </a:t>
              </a:r>
            </a:p>
            <a:p>
              <a:pPr>
                <a:spcAft>
                  <a:spcPts val="533"/>
                </a:spcAft>
              </a:pPr>
              <a:r>
                <a:rPr lang="en-US" sz="2133" b="1" dirty="0"/>
                <a:t>Remember…</a:t>
              </a:r>
              <a:endParaRPr lang="en-US" sz="2133" dirty="0"/>
            </a:p>
            <a:p>
              <a:pPr>
                <a:spcAft>
                  <a:spcPts val="533"/>
                </a:spcAft>
              </a:pPr>
              <a:r>
                <a:rPr lang="en-US" sz="2133" dirty="0"/>
                <a:t>The intent of the poster is a clear, concise delivery of the telling of the story of your work. </a:t>
              </a:r>
            </a:p>
            <a:p>
              <a:pPr lvl="0"/>
              <a:endParaRPr lang="en-US" sz="2133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42FCB2E-CE16-8E4A-894F-F9A6E42694A1}"/>
              </a:ext>
            </a:extLst>
          </p:cNvPr>
          <p:cNvSpPr txBox="1"/>
          <p:nvPr/>
        </p:nvSpPr>
        <p:spPr>
          <a:xfrm>
            <a:off x="464467" y="3652636"/>
            <a:ext cx="6602736" cy="49351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44" b="1" dirty="0"/>
              <a:t>INTRODUCTION/PROBLEM/</a:t>
            </a:r>
            <a:br>
              <a:rPr lang="en-US" sz="2844" b="1" dirty="0"/>
            </a:br>
            <a:r>
              <a:rPr lang="en-US" sz="2844" b="1" dirty="0"/>
              <a:t>BACKGROUND</a:t>
            </a:r>
          </a:p>
          <a:p>
            <a:pPr algn="ctr"/>
            <a:endParaRPr lang="en-US" sz="444" dirty="0"/>
          </a:p>
          <a:p>
            <a:r>
              <a:rPr lang="en-US" sz="1689" i="1" dirty="0"/>
              <a:t>Pick one of the suggested headings above and delete the others.</a:t>
            </a:r>
          </a:p>
          <a:p>
            <a:endParaRPr lang="en-US" sz="1689" dirty="0"/>
          </a:p>
          <a:p>
            <a:r>
              <a:rPr lang="en-US" sz="1689" i="1" dirty="0"/>
              <a:t>In this section, consider the following:</a:t>
            </a:r>
            <a:br>
              <a:rPr lang="en-US" sz="1689" dirty="0"/>
            </a:br>
            <a:endParaRPr lang="en-US" sz="1689" dirty="0"/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689" dirty="0"/>
              <a:t>Describe your overall research problem and include your research question.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689" dirty="0"/>
              <a:t>Discuss the purpose of your study, how the issue was identified and the reason for doing the project.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689" dirty="0"/>
              <a:t>Summarize any current research (or current state) related (supported by literature) to your topic as well as any gaps in knowledge.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endParaRPr lang="en-US" sz="1689" dirty="0"/>
          </a:p>
          <a:p>
            <a:r>
              <a:rPr lang="en-US" sz="1689" i="1" dirty="0"/>
              <a:t>Tips: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689" dirty="0"/>
              <a:t>Keep it brief, limit to only important information.  Do not need details or results. 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689" dirty="0"/>
              <a:t> Provide statistics that support the need for your project</a:t>
            </a:r>
            <a:r>
              <a:rPr lang="en-US" sz="711" dirty="0"/>
              <a:t>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7F22D19-53F2-1142-A482-6B0315E2DA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11" b="16512"/>
          <a:stretch/>
        </p:blipFill>
        <p:spPr>
          <a:xfrm>
            <a:off x="8818199" y="8589456"/>
            <a:ext cx="4108498" cy="269776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63AED80-7F80-FD42-A224-1816AC9E7207}"/>
              </a:ext>
            </a:extLst>
          </p:cNvPr>
          <p:cNvSpPr txBox="1"/>
          <p:nvPr/>
        </p:nvSpPr>
        <p:spPr>
          <a:xfrm>
            <a:off x="8880064" y="11742061"/>
            <a:ext cx="2284648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/>
              <a:t>Caption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E3416F0-AF37-5642-8D90-4B5AD27069F5}"/>
              </a:ext>
            </a:extLst>
          </p:cNvPr>
          <p:cNvGrpSpPr/>
          <p:nvPr/>
        </p:nvGrpSpPr>
        <p:grpSpPr>
          <a:xfrm>
            <a:off x="15357397" y="7912328"/>
            <a:ext cx="5050133" cy="3080406"/>
            <a:chOff x="6441414" y="3126795"/>
            <a:chExt cx="2079796" cy="1268603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B049171-2623-094C-B522-407628890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rgbClr val="009CA7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02" b="20736"/>
            <a:stretch/>
          </p:blipFill>
          <p:spPr>
            <a:xfrm>
              <a:off x="6508950" y="3134065"/>
              <a:ext cx="2012260" cy="1252865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EE9D3B3-50B4-F44B-A2CF-B92F89C7EC38}"/>
                </a:ext>
              </a:extLst>
            </p:cNvPr>
            <p:cNvSpPr txBox="1"/>
            <p:nvPr/>
          </p:nvSpPr>
          <p:spPr>
            <a:xfrm>
              <a:off x="7345803" y="4244695"/>
              <a:ext cx="278722" cy="1507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78" dirty="0"/>
                <a:t>Label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B68850E-CBE4-2943-B01C-DE5E5760E1A6}"/>
                </a:ext>
              </a:extLst>
            </p:cNvPr>
            <p:cNvSpPr txBox="1"/>
            <p:nvPr/>
          </p:nvSpPr>
          <p:spPr>
            <a:xfrm rot="16200000">
              <a:off x="6377405" y="3575071"/>
              <a:ext cx="278721" cy="1507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78" dirty="0"/>
                <a:t>Label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0E02079-516D-434F-AA9C-F6814478DB64}"/>
                </a:ext>
              </a:extLst>
            </p:cNvPr>
            <p:cNvSpPr txBox="1"/>
            <p:nvPr/>
          </p:nvSpPr>
          <p:spPr>
            <a:xfrm>
              <a:off x="7284843" y="3126795"/>
              <a:ext cx="243733" cy="1507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78" dirty="0"/>
                <a:t>Title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72A25027-BEA2-EF4B-8AD2-246CFC5D300D}"/>
              </a:ext>
            </a:extLst>
          </p:cNvPr>
          <p:cNvSpPr txBox="1"/>
          <p:nvPr/>
        </p:nvSpPr>
        <p:spPr>
          <a:xfrm>
            <a:off x="22072245" y="7091313"/>
            <a:ext cx="6618215" cy="32523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44" b="1" dirty="0"/>
              <a:t>NURSING IMPLICATIONS</a:t>
            </a:r>
          </a:p>
          <a:p>
            <a:pPr algn="ctr"/>
            <a:endParaRPr lang="en-US" sz="1689" dirty="0"/>
          </a:p>
          <a:p>
            <a:r>
              <a:rPr lang="en-US" sz="1778" i="1" dirty="0"/>
              <a:t>In this section, consider the following:</a:t>
            </a:r>
            <a:br>
              <a:rPr lang="en-US" sz="1778" dirty="0"/>
            </a:br>
            <a:endParaRPr lang="en-US" sz="1778" dirty="0"/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778" dirty="0"/>
              <a:t>This is where you can show the impact your work will have in the practice setting.  What difference have you made?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778" dirty="0"/>
              <a:t>Talk about the implications your conclusions will have on the topic or problem.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endParaRPr lang="en-US" sz="1778" dirty="0"/>
          </a:p>
          <a:p>
            <a:r>
              <a:rPr lang="en-US" sz="1778" i="1" dirty="0"/>
              <a:t>Tips: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778" dirty="0"/>
              <a:t>Clearly state in short sentences with 1-2 ideas each.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322D79F-E650-2344-BFF8-1D523241A118}"/>
              </a:ext>
            </a:extLst>
          </p:cNvPr>
          <p:cNvSpPr txBox="1"/>
          <p:nvPr/>
        </p:nvSpPr>
        <p:spPr>
          <a:xfrm>
            <a:off x="22072245" y="13803831"/>
            <a:ext cx="6618215" cy="13508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44" b="1" dirty="0"/>
              <a:t>ACKNOWLEDGEMENTS 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778" dirty="0"/>
              <a:t>Acknowledge anyone who helped with the project or poster that did not meet authorship criteria.</a:t>
            </a:r>
          </a:p>
          <a:p>
            <a:pPr marL="152402" indent="-152402">
              <a:buFont typeface="Arial" panose="020B0604020202020204" pitchFamily="34" charset="0"/>
              <a:buChar char="•"/>
            </a:pPr>
            <a:r>
              <a:rPr lang="en-US" sz="1778" dirty="0"/>
              <a:t>Include sources used on the poster such as images or quotes.</a:t>
            </a:r>
          </a:p>
        </p:txBody>
      </p:sp>
    </p:spTree>
    <p:extLst>
      <p:ext uri="{BB962C8B-B14F-4D97-AF65-F5344CB8AC3E}">
        <p14:creationId xmlns:p14="http://schemas.microsoft.com/office/powerpoint/2010/main" val="3219956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18D49C3BEC3840A4A561E1C07F398E" ma:contentTypeVersion="4" ma:contentTypeDescription="Create a new document." ma:contentTypeScope="" ma:versionID="9e525ffcda38aea6792677c4f1fd722a">
  <xsd:schema xmlns:xsd="http://www.w3.org/2001/XMLSchema" xmlns:xs="http://www.w3.org/2001/XMLSchema" xmlns:p="http://schemas.microsoft.com/office/2006/metadata/properties" xmlns:ns1="http://schemas.microsoft.com/sharepoint/v3" xmlns:ns2="b569370b-5b66-4f89-ab9e-0d12b68de8be" targetNamespace="http://schemas.microsoft.com/office/2006/metadata/properties" ma:root="true" ma:fieldsID="9f8683b31d3f77302b17932512a6ed94" ns1:_="" ns2:_="">
    <xsd:import namespace="http://schemas.microsoft.com/sharepoint/v3"/>
    <xsd:import namespace="b569370b-5b66-4f89-ab9e-0d12b68de8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69370b-5b66-4f89-ab9e-0d12b68de8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E003D0-7492-4A89-B444-4A8407A8E5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569370b-5b66-4f89-ab9e-0d12b68de8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FEA8A8-EB50-4707-A077-797635CEA74E}">
  <ds:schemaRefs>
    <ds:schemaRef ds:uri="http://schemas.microsoft.com/sharepoint/v3"/>
    <ds:schemaRef ds:uri="http://schemas.microsoft.com/office/2006/metadata/properties"/>
    <ds:schemaRef ds:uri="http://purl.org/dc/terms/"/>
    <ds:schemaRef ds:uri="http://purl.org/dc/dcmitype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569370b-5b66-4f89-ab9e-0d12b68de8be"/>
  </ds:schemaRefs>
</ds:datastoreItem>
</file>

<file path=customXml/itemProps3.xml><?xml version="1.0" encoding="utf-8"?>
<ds:datastoreItem xmlns:ds="http://schemas.openxmlformats.org/officeDocument/2006/customXml" ds:itemID="{E81C849C-810E-4938-9E9D-8305BADA49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3253</TotalTime>
  <Words>945</Words>
  <Application>Microsoft Office PowerPoint</Application>
  <PresentationFormat>Custom</PresentationFormat>
  <Paragraphs>126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Cone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Lackey, Sarah</dc:creator>
  <cp:lastModifiedBy>Justin Delre</cp:lastModifiedBy>
  <cp:revision>114</cp:revision>
  <cp:lastPrinted>2018-03-14T19:55:43Z</cp:lastPrinted>
  <dcterms:created xsi:type="dcterms:W3CDTF">2017-06-15T14:41:52Z</dcterms:created>
  <dcterms:modified xsi:type="dcterms:W3CDTF">2020-09-23T19:13:01Z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0x0101003E18D49C3BEC3840A4A561E1C07F398E</vt:lpwstr>
  </property>
</Properties>
</file>