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Lst>
  <p:sldSz cx="43891200" cy="32918400"/>
  <p:notesSz cx="6858000" cy="91440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882"/>
    <a:srgbClr val="0045DE"/>
    <a:srgbClr val="0033A0"/>
    <a:srgbClr val="050046"/>
    <a:srgbClr val="09007A"/>
    <a:srgbClr val="FFFFFF"/>
    <a:srgbClr val="74672E"/>
    <a:srgbClr val="0099BA"/>
    <a:srgbClr val="00C996"/>
    <a:srgbClr val="BCBB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20" d="100"/>
          <a:sy n="20" d="100"/>
        </p:scale>
        <p:origin x="-2022" y="-372"/>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9.2746070903899996E-2"/>
          <c:y val="2.2488444416438397E-2"/>
          <c:w val="0.65350745615143224"/>
          <c:h val="0.79942865513974271"/>
        </c:manualLayout>
      </c:layout>
      <c:area3DChart>
        <c:grouping val="standard"/>
        <c:varyColors val="0"/>
        <c:ser>
          <c:idx val="0"/>
          <c:order val="0"/>
          <c:tx>
            <c:strRef>
              <c:f>Sheet1!$B$1</c:f>
              <c:strCache>
                <c:ptCount val="1"/>
                <c:pt idx="0">
                  <c:v>Series 1</c:v>
                </c:pt>
              </c:strCache>
            </c:strRef>
          </c:tx>
          <c:spPr>
            <a:solidFill>
              <a:srgbClr val="F2DAC0"/>
            </a:solidFill>
          </c:spPr>
          <c:cat>
            <c:numRef>
              <c:f>Sheet1!$A$2:$A$6</c:f>
              <c:numCache>
                <c:formatCode>m/d/yyyy</c:formatCode>
                <c:ptCount val="5"/>
                <c:pt idx="0">
                  <c:v>37261</c:v>
                </c:pt>
                <c:pt idx="1">
                  <c:v>37262</c:v>
                </c:pt>
                <c:pt idx="2">
                  <c:v>37263</c:v>
                </c:pt>
                <c:pt idx="3">
                  <c:v>37264</c:v>
                </c:pt>
                <c:pt idx="4">
                  <c:v>37265</c:v>
                </c:pt>
              </c:numCache>
            </c:numRef>
          </c:cat>
          <c:val>
            <c:numRef>
              <c:f>Sheet1!$B$2:$B$6</c:f>
              <c:numCache>
                <c:formatCode>General</c:formatCode>
                <c:ptCount val="5"/>
                <c:pt idx="0">
                  <c:v>32</c:v>
                </c:pt>
                <c:pt idx="1">
                  <c:v>32</c:v>
                </c:pt>
                <c:pt idx="2">
                  <c:v>28</c:v>
                </c:pt>
                <c:pt idx="3">
                  <c:v>12</c:v>
                </c:pt>
                <c:pt idx="4">
                  <c:v>15</c:v>
                </c:pt>
              </c:numCache>
            </c:numRef>
          </c:val>
        </c:ser>
        <c:ser>
          <c:idx val="1"/>
          <c:order val="1"/>
          <c:tx>
            <c:strRef>
              <c:f>Sheet1!$C$1</c:f>
              <c:strCache>
                <c:ptCount val="1"/>
                <c:pt idx="0">
                  <c:v>Series 2</c:v>
                </c:pt>
              </c:strCache>
            </c:strRef>
          </c:tx>
          <c:spPr>
            <a:solidFill>
              <a:srgbClr val="71592F"/>
            </a:solidFill>
          </c:spPr>
          <c:cat>
            <c:numRef>
              <c:f>Sheet1!$A$2:$A$6</c:f>
              <c:numCache>
                <c:formatCode>m/d/yyyy</c:formatCode>
                <c:ptCount val="5"/>
                <c:pt idx="0">
                  <c:v>37261</c:v>
                </c:pt>
                <c:pt idx="1">
                  <c:v>37262</c:v>
                </c:pt>
                <c:pt idx="2">
                  <c:v>37263</c:v>
                </c:pt>
                <c:pt idx="3">
                  <c:v>37264</c:v>
                </c:pt>
                <c:pt idx="4">
                  <c:v>37265</c:v>
                </c:pt>
              </c:numCache>
            </c:numRef>
          </c:cat>
          <c:val>
            <c:numRef>
              <c:f>Sheet1!$C$2:$C$6</c:f>
              <c:numCache>
                <c:formatCode>General</c:formatCode>
                <c:ptCount val="5"/>
                <c:pt idx="0">
                  <c:v>48</c:v>
                </c:pt>
                <c:pt idx="1">
                  <c:v>55</c:v>
                </c:pt>
                <c:pt idx="2">
                  <c:v>12</c:v>
                </c:pt>
                <c:pt idx="3">
                  <c:v>21</c:v>
                </c:pt>
                <c:pt idx="4">
                  <c:v>28</c:v>
                </c:pt>
              </c:numCache>
            </c:numRef>
          </c:val>
        </c:ser>
        <c:dLbls>
          <c:showLegendKey val="0"/>
          <c:showVal val="0"/>
          <c:showCatName val="0"/>
          <c:showSerName val="0"/>
          <c:showPercent val="0"/>
          <c:showBubbleSize val="0"/>
        </c:dLbls>
        <c:axId val="414270976"/>
        <c:axId val="414272512"/>
        <c:axId val="146787840"/>
      </c:area3DChart>
      <c:dateAx>
        <c:axId val="414270976"/>
        <c:scaling>
          <c:orientation val="minMax"/>
        </c:scaling>
        <c:delete val="0"/>
        <c:axPos val="b"/>
        <c:numFmt formatCode="m/d/yyyy" sourceLinked="1"/>
        <c:majorTickMark val="out"/>
        <c:minorTickMark val="none"/>
        <c:tickLblPos val="nextTo"/>
        <c:crossAx val="414272512"/>
        <c:crosses val="autoZero"/>
        <c:auto val="1"/>
        <c:lblOffset val="100"/>
        <c:baseTimeUnit val="days"/>
      </c:dateAx>
      <c:valAx>
        <c:axId val="414272512"/>
        <c:scaling>
          <c:orientation val="minMax"/>
        </c:scaling>
        <c:delete val="0"/>
        <c:axPos val="l"/>
        <c:majorGridlines/>
        <c:numFmt formatCode="General" sourceLinked="1"/>
        <c:majorTickMark val="out"/>
        <c:minorTickMark val="none"/>
        <c:tickLblPos val="nextTo"/>
        <c:crossAx val="414270976"/>
        <c:crosses val="autoZero"/>
        <c:crossBetween val="midCat"/>
      </c:valAx>
      <c:serAx>
        <c:axId val="146787840"/>
        <c:scaling>
          <c:orientation val="minMax"/>
        </c:scaling>
        <c:delete val="0"/>
        <c:axPos val="b"/>
        <c:majorTickMark val="out"/>
        <c:minorTickMark val="none"/>
        <c:tickLblPos val="nextTo"/>
        <c:crossAx val="414272512"/>
        <c:crosses val="autoZero"/>
      </c:serAx>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rgbClr val="F2DAC0"/>
              </a:solidFill>
            </c:spPr>
          </c:dPt>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solidFill>
              <a:srgbClr val="0033A0"/>
            </a:solidFill>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solidFill>
              <a:srgbClr val="71592F"/>
            </a:solidFill>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414312704"/>
        <c:axId val="414392320"/>
        <c:axId val="0"/>
      </c:bar3DChart>
      <c:catAx>
        <c:axId val="414312704"/>
        <c:scaling>
          <c:orientation val="minMax"/>
        </c:scaling>
        <c:delete val="0"/>
        <c:axPos val="b"/>
        <c:majorTickMark val="out"/>
        <c:minorTickMark val="none"/>
        <c:tickLblPos val="nextTo"/>
        <c:crossAx val="414392320"/>
        <c:crosses val="autoZero"/>
        <c:auto val="1"/>
        <c:lblAlgn val="ctr"/>
        <c:lblOffset val="100"/>
        <c:noMultiLvlLbl val="0"/>
      </c:catAx>
      <c:valAx>
        <c:axId val="414392320"/>
        <c:scaling>
          <c:orientation val="minMax"/>
        </c:scaling>
        <c:delete val="0"/>
        <c:axPos val="l"/>
        <c:majorGridlines/>
        <c:numFmt formatCode="General" sourceLinked="1"/>
        <c:majorTickMark val="out"/>
        <c:minorTickMark val="none"/>
        <c:tickLblPos val="nextTo"/>
        <c:crossAx val="41431270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A9272B4-7553-4446-919C-DDAC3A89012F}"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EBA60-3297-4EF1-8725-D07B72916CFD}" type="slidenum">
              <a:rPr lang="en-US" smtClean="0"/>
              <a:t>‹#›</a:t>
            </a:fld>
            <a:endParaRPr lang="en-US"/>
          </a:p>
        </p:txBody>
      </p:sp>
    </p:spTree>
    <p:extLst>
      <p:ext uri="{BB962C8B-B14F-4D97-AF65-F5344CB8AC3E}">
        <p14:creationId xmlns:p14="http://schemas.microsoft.com/office/powerpoint/2010/main" val="4042586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9272B4-7553-4446-919C-DDAC3A89012F}"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EBA60-3297-4EF1-8725-D07B72916CFD}" type="slidenum">
              <a:rPr lang="en-US" smtClean="0"/>
              <a:t>‹#›</a:t>
            </a:fld>
            <a:endParaRPr lang="en-US"/>
          </a:p>
        </p:txBody>
      </p:sp>
    </p:spTree>
    <p:extLst>
      <p:ext uri="{BB962C8B-B14F-4D97-AF65-F5344CB8AC3E}">
        <p14:creationId xmlns:p14="http://schemas.microsoft.com/office/powerpoint/2010/main" val="3844128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65"/>
            <a:ext cx="28895040" cy="28087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9272B4-7553-4446-919C-DDAC3A89012F}"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EBA60-3297-4EF1-8725-D07B72916CFD}" type="slidenum">
              <a:rPr lang="en-US" smtClean="0"/>
              <a:t>‹#›</a:t>
            </a:fld>
            <a:endParaRPr lang="en-US"/>
          </a:p>
        </p:txBody>
      </p:sp>
    </p:spTree>
    <p:extLst>
      <p:ext uri="{BB962C8B-B14F-4D97-AF65-F5344CB8AC3E}">
        <p14:creationId xmlns:p14="http://schemas.microsoft.com/office/powerpoint/2010/main" val="2407584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9272B4-7553-4446-919C-DDAC3A89012F}"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EBA60-3297-4EF1-8725-D07B72916CFD}" type="slidenum">
              <a:rPr lang="en-US" smtClean="0"/>
              <a:t>‹#›</a:t>
            </a:fld>
            <a:endParaRPr lang="en-US"/>
          </a:p>
        </p:txBody>
      </p:sp>
    </p:spTree>
    <p:extLst>
      <p:ext uri="{BB962C8B-B14F-4D97-AF65-F5344CB8AC3E}">
        <p14:creationId xmlns:p14="http://schemas.microsoft.com/office/powerpoint/2010/main" val="4262697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9272B4-7553-4446-919C-DDAC3A89012F}"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EBA60-3297-4EF1-8725-D07B72916CFD}" type="slidenum">
              <a:rPr lang="en-US" smtClean="0"/>
              <a:t>‹#›</a:t>
            </a:fld>
            <a:endParaRPr lang="en-US"/>
          </a:p>
        </p:txBody>
      </p:sp>
    </p:spTree>
    <p:extLst>
      <p:ext uri="{BB962C8B-B14F-4D97-AF65-F5344CB8AC3E}">
        <p14:creationId xmlns:p14="http://schemas.microsoft.com/office/powerpoint/2010/main" val="2923639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9272B4-7553-4446-919C-DDAC3A89012F}" type="datetimeFigureOut">
              <a:rPr lang="en-US" smtClean="0"/>
              <a:t>3/9/2017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EBA60-3297-4EF1-8725-D07B72916CFD}" type="slidenum">
              <a:rPr lang="en-US" smtClean="0"/>
              <a:t>‹#›</a:t>
            </a:fld>
            <a:endParaRPr lang="en-US"/>
          </a:p>
        </p:txBody>
      </p:sp>
    </p:spTree>
    <p:extLst>
      <p:ext uri="{BB962C8B-B14F-4D97-AF65-F5344CB8AC3E}">
        <p14:creationId xmlns:p14="http://schemas.microsoft.com/office/powerpoint/2010/main" val="750245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A9272B4-7553-4446-919C-DDAC3A89012F}" type="datetimeFigureOut">
              <a:rPr lang="en-US" smtClean="0"/>
              <a:t>3/9/2017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9EBA60-3297-4EF1-8725-D07B72916CFD}" type="slidenum">
              <a:rPr lang="en-US" smtClean="0"/>
              <a:t>‹#›</a:t>
            </a:fld>
            <a:endParaRPr lang="en-US"/>
          </a:p>
        </p:txBody>
      </p:sp>
    </p:spTree>
    <p:extLst>
      <p:ext uri="{BB962C8B-B14F-4D97-AF65-F5344CB8AC3E}">
        <p14:creationId xmlns:p14="http://schemas.microsoft.com/office/powerpoint/2010/main" val="1836927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A9272B4-7553-4446-919C-DDAC3A89012F}" type="datetimeFigureOut">
              <a:rPr lang="en-US" smtClean="0"/>
              <a:t>3/9/2017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9EBA60-3297-4EF1-8725-D07B72916CFD}" type="slidenum">
              <a:rPr lang="en-US" smtClean="0"/>
              <a:t>‹#›</a:t>
            </a:fld>
            <a:endParaRPr lang="en-US"/>
          </a:p>
        </p:txBody>
      </p:sp>
    </p:spTree>
    <p:extLst>
      <p:ext uri="{BB962C8B-B14F-4D97-AF65-F5344CB8AC3E}">
        <p14:creationId xmlns:p14="http://schemas.microsoft.com/office/powerpoint/2010/main" val="1672736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9272B4-7553-4446-919C-DDAC3A89012F}" type="datetimeFigureOut">
              <a:rPr lang="en-US" smtClean="0"/>
              <a:t>3/9/2017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9EBA60-3297-4EF1-8725-D07B72916CFD}" type="slidenum">
              <a:rPr lang="en-US" smtClean="0"/>
              <a:t>‹#›</a:t>
            </a:fld>
            <a:endParaRPr lang="en-US"/>
          </a:p>
        </p:txBody>
      </p:sp>
    </p:spTree>
    <p:extLst>
      <p:ext uri="{BB962C8B-B14F-4D97-AF65-F5344CB8AC3E}">
        <p14:creationId xmlns:p14="http://schemas.microsoft.com/office/powerpoint/2010/main" val="1557195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a:t>Click to edit Master title style</a:t>
            </a:r>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DA9272B4-7553-4446-919C-DDAC3A89012F}" type="datetimeFigureOut">
              <a:rPr lang="en-US" smtClean="0"/>
              <a:t>3/9/2017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EBA60-3297-4EF1-8725-D07B72916CFD}" type="slidenum">
              <a:rPr lang="en-US" smtClean="0"/>
              <a:t>‹#›</a:t>
            </a:fld>
            <a:endParaRPr lang="en-US"/>
          </a:p>
        </p:txBody>
      </p:sp>
    </p:spTree>
    <p:extLst>
      <p:ext uri="{BB962C8B-B14F-4D97-AF65-F5344CB8AC3E}">
        <p14:creationId xmlns:p14="http://schemas.microsoft.com/office/powerpoint/2010/main" val="1932021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DA9272B4-7553-4446-919C-DDAC3A89012F}" type="datetimeFigureOut">
              <a:rPr lang="en-US" smtClean="0"/>
              <a:t>3/9/2017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EBA60-3297-4EF1-8725-D07B72916CFD}" type="slidenum">
              <a:rPr lang="en-US" smtClean="0"/>
              <a:t>‹#›</a:t>
            </a:fld>
            <a:endParaRPr lang="en-US"/>
          </a:p>
        </p:txBody>
      </p:sp>
    </p:spTree>
    <p:extLst>
      <p:ext uri="{BB962C8B-B14F-4D97-AF65-F5344CB8AC3E}">
        <p14:creationId xmlns:p14="http://schemas.microsoft.com/office/powerpoint/2010/main" val="3692825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a:t>Click to edit Master title style</a:t>
            </a:r>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DA9272B4-7553-4446-919C-DDAC3A89012F}" type="datetimeFigureOut">
              <a:rPr lang="en-US" smtClean="0"/>
              <a:t>3/9/2017</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FF9EBA60-3297-4EF1-8725-D07B72916CFD}" type="slidenum">
              <a:rPr lang="en-US" smtClean="0"/>
              <a:t>‹#›</a:t>
            </a:fld>
            <a:endParaRPr lang="en-US"/>
          </a:p>
        </p:txBody>
      </p:sp>
    </p:spTree>
    <p:extLst>
      <p:ext uri="{BB962C8B-B14F-4D97-AF65-F5344CB8AC3E}">
        <p14:creationId xmlns:p14="http://schemas.microsoft.com/office/powerpoint/2010/main" val="1846727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2.wmf"/><Relationship Id="rId7" Type="http://schemas.openxmlformats.org/officeDocument/2006/relationships/chart" Target="../charts/chart1.xml"/><Relationship Id="rId2" Type="http://schemas.openxmlformats.org/officeDocument/2006/relationships/image" Target="../media/image1.wmf"/><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wm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33A0"/>
            </a:gs>
            <a:gs pos="100000">
              <a:srgbClr val="050046"/>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64" name="Picture 5" descr="W:\Templates\Scientific Poster Templates\Custom School Templates\Bon Secours\Logo_white.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576999" y="24713786"/>
            <a:ext cx="7851826"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3" descr="W:\Templates\Scientific Poster Templates\Custom School Templates\Bon Secours\Logo.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79465" y="27224262"/>
            <a:ext cx="7851824"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4" descr="W:\Templates\Scientific Poster Templates\Custom School Templates\Bon Secours\Logo_Crest.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576999" y="29648853"/>
            <a:ext cx="3159594" cy="3269547"/>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4"/>
          <p:cNvPicPr>
            <a:picLocks noChangeAspect="1" noChangeArrowheads="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 y="0"/>
            <a:ext cx="43891200" cy="32918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1" name="Group 170"/>
          <p:cNvGrpSpPr/>
          <p:nvPr/>
        </p:nvGrpSpPr>
        <p:grpSpPr>
          <a:xfrm>
            <a:off x="177221" y="17852922"/>
            <a:ext cx="10365236" cy="14151078"/>
            <a:chOff x="177221" y="5827898"/>
            <a:chExt cx="10365236" cy="14151078"/>
          </a:xfrm>
        </p:grpSpPr>
        <p:sp>
          <p:nvSpPr>
            <p:cNvPr id="172" name="Rectangle 171"/>
            <p:cNvSpPr/>
            <p:nvPr/>
          </p:nvSpPr>
          <p:spPr>
            <a:xfrm>
              <a:off x="628650" y="5827898"/>
              <a:ext cx="9734550" cy="14151078"/>
            </a:xfrm>
            <a:prstGeom prst="rect">
              <a:avLst/>
            </a:prstGeom>
            <a:solidFill>
              <a:schemeClr val="bg1"/>
            </a:solidFill>
            <a:ln>
              <a:noFill/>
            </a:ln>
            <a:effectLst>
              <a:outerShdw blurRad="533400" dist="38100" dir="3180000" sx="101000" sy="101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p:cNvSpPr/>
            <p:nvPr/>
          </p:nvSpPr>
          <p:spPr>
            <a:xfrm>
              <a:off x="177221" y="6172201"/>
              <a:ext cx="10365236" cy="788330"/>
            </a:xfrm>
            <a:prstGeom prst="rect">
              <a:avLst/>
            </a:prstGeom>
            <a:gradFill flip="none" rotWithShape="1">
              <a:gsLst>
                <a:gs pos="833">
                  <a:srgbClr val="002882"/>
                </a:gs>
                <a:gs pos="58000">
                  <a:srgbClr val="0033A0"/>
                </a:gs>
                <a:gs pos="100000">
                  <a:srgbClr val="0045DE"/>
                </a:gs>
              </a:gsLst>
              <a:lin ang="0" scaled="1"/>
              <a:tileRect/>
            </a:gradFill>
            <a:ln>
              <a:noFill/>
            </a:ln>
            <a:effectLst>
              <a:outerShdw blurRad="152400" dist="38100" dir="2700000" algn="tl"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4" name="TextBox 173"/>
            <p:cNvSpPr txBox="1"/>
            <p:nvPr/>
          </p:nvSpPr>
          <p:spPr>
            <a:xfrm>
              <a:off x="808043" y="6252644"/>
              <a:ext cx="9375765" cy="707886"/>
            </a:xfrm>
            <a:prstGeom prst="rect">
              <a:avLst/>
            </a:prstGeom>
            <a:noFill/>
          </p:spPr>
          <p:txBody>
            <a:bodyPr wrap="square" rtlCol="0">
              <a:spAutoFit/>
            </a:bodyPr>
            <a:lstStyle/>
            <a:p>
              <a:r>
                <a:rPr lang="en-US" sz="4000" b="1" smtClean="0">
                  <a:solidFill>
                    <a:schemeClr val="bg1"/>
                  </a:solidFill>
                  <a:latin typeface="Arial" pitchFamily="34" charset="0"/>
                  <a:cs typeface="Arial" pitchFamily="34" charset="0"/>
                </a:rPr>
                <a:t>Introduction</a:t>
              </a:r>
              <a:endParaRPr lang="en-US" sz="4000" b="1">
                <a:solidFill>
                  <a:schemeClr val="bg1"/>
                </a:solidFill>
                <a:latin typeface="Arial" pitchFamily="34" charset="0"/>
                <a:cs typeface="Arial" pitchFamily="34" charset="0"/>
              </a:endParaRPr>
            </a:p>
          </p:txBody>
        </p:sp>
        <p:sp>
          <p:nvSpPr>
            <p:cNvPr id="175" name="Right Triangle 161"/>
            <p:cNvSpPr/>
            <p:nvPr/>
          </p:nvSpPr>
          <p:spPr>
            <a:xfrm>
              <a:off x="177221" y="6973703"/>
              <a:ext cx="451429" cy="419277"/>
            </a:xfrm>
            <a:custGeom>
              <a:avLst/>
              <a:gdLst>
                <a:gd name="connsiteX0" fmla="*/ 0 w 10130865"/>
                <a:gd name="connsiteY0" fmla="*/ 801503 h 801503"/>
                <a:gd name="connsiteX1" fmla="*/ 0 w 10130865"/>
                <a:gd name="connsiteY1" fmla="*/ 0 h 801503"/>
                <a:gd name="connsiteX2" fmla="*/ 10130865 w 10130865"/>
                <a:gd name="connsiteY2" fmla="*/ 801503 h 801503"/>
                <a:gd name="connsiteX3" fmla="*/ 0 w 10130865"/>
                <a:gd name="connsiteY3" fmla="*/ 801503 h 801503"/>
                <a:gd name="connsiteX0" fmla="*/ 0 w 1340156"/>
                <a:gd name="connsiteY0" fmla="*/ 801503 h 801503"/>
                <a:gd name="connsiteX1" fmla="*/ 0 w 1340156"/>
                <a:gd name="connsiteY1" fmla="*/ 0 h 801503"/>
                <a:gd name="connsiteX2" fmla="*/ 1340156 w 1340156"/>
                <a:gd name="connsiteY2" fmla="*/ 53358 h 801503"/>
                <a:gd name="connsiteX3" fmla="*/ 0 w 1340156"/>
                <a:gd name="connsiteY3" fmla="*/ 801503 h 801503"/>
                <a:gd name="connsiteX0" fmla="*/ 0 w 1351993"/>
                <a:gd name="connsiteY0" fmla="*/ 801503 h 801503"/>
                <a:gd name="connsiteX1" fmla="*/ 0 w 1351993"/>
                <a:gd name="connsiteY1" fmla="*/ 0 h 801503"/>
                <a:gd name="connsiteX2" fmla="*/ 1351993 w 1351993"/>
                <a:gd name="connsiteY2" fmla="*/ 92 h 801503"/>
                <a:gd name="connsiteX3" fmla="*/ 0 w 1351993"/>
                <a:gd name="connsiteY3" fmla="*/ 801503 h 801503"/>
                <a:gd name="connsiteX0" fmla="*/ 1349406 w 1351993"/>
                <a:gd name="connsiteY0" fmla="*/ 807421 h 807421"/>
                <a:gd name="connsiteX1" fmla="*/ 0 w 1351993"/>
                <a:gd name="connsiteY1" fmla="*/ 0 h 807421"/>
                <a:gd name="connsiteX2" fmla="*/ 1351993 w 1351993"/>
                <a:gd name="connsiteY2" fmla="*/ 92 h 807421"/>
                <a:gd name="connsiteX3" fmla="*/ 1349406 w 1351993"/>
                <a:gd name="connsiteY3" fmla="*/ 807421 h 807421"/>
              </a:gdLst>
              <a:ahLst/>
              <a:cxnLst>
                <a:cxn ang="0">
                  <a:pos x="connsiteX0" y="connsiteY0"/>
                </a:cxn>
                <a:cxn ang="0">
                  <a:pos x="connsiteX1" y="connsiteY1"/>
                </a:cxn>
                <a:cxn ang="0">
                  <a:pos x="connsiteX2" y="connsiteY2"/>
                </a:cxn>
                <a:cxn ang="0">
                  <a:pos x="connsiteX3" y="connsiteY3"/>
                </a:cxn>
              </a:cxnLst>
              <a:rect l="l" t="t" r="r" b="b"/>
              <a:pathLst>
                <a:path w="1351993" h="807421">
                  <a:moveTo>
                    <a:pt x="1349406" y="807421"/>
                  </a:moveTo>
                  <a:lnTo>
                    <a:pt x="0" y="0"/>
                  </a:lnTo>
                  <a:lnTo>
                    <a:pt x="1351993" y="92"/>
                  </a:lnTo>
                  <a:cubicBezTo>
                    <a:pt x="1351131" y="269202"/>
                    <a:pt x="1350268" y="538311"/>
                    <a:pt x="1349406" y="807421"/>
                  </a:cubicBezTo>
                  <a:close/>
                </a:path>
              </a:pathLst>
            </a:custGeom>
            <a:solidFill>
              <a:srgbClr val="050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 name="Group 5"/>
          <p:cNvGrpSpPr/>
          <p:nvPr/>
        </p:nvGrpSpPr>
        <p:grpSpPr>
          <a:xfrm>
            <a:off x="177221" y="5827898"/>
            <a:ext cx="10365236" cy="11407878"/>
            <a:chOff x="177221" y="5827898"/>
            <a:chExt cx="10365236" cy="11407878"/>
          </a:xfrm>
        </p:grpSpPr>
        <p:sp>
          <p:nvSpPr>
            <p:cNvPr id="5" name="Rectangle 4"/>
            <p:cNvSpPr/>
            <p:nvPr/>
          </p:nvSpPr>
          <p:spPr>
            <a:xfrm>
              <a:off x="628650" y="5827898"/>
              <a:ext cx="9734550" cy="11407878"/>
            </a:xfrm>
            <a:prstGeom prst="rect">
              <a:avLst/>
            </a:prstGeom>
            <a:solidFill>
              <a:schemeClr val="bg1"/>
            </a:solidFill>
            <a:ln>
              <a:noFill/>
            </a:ln>
            <a:effectLst>
              <a:outerShdw blurRad="533400" dist="38100" dir="3180000" sx="101000" sy="101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177221" y="6172201"/>
              <a:ext cx="10365236" cy="788330"/>
            </a:xfrm>
            <a:prstGeom prst="rect">
              <a:avLst/>
            </a:prstGeom>
            <a:gradFill flip="none" rotWithShape="1">
              <a:gsLst>
                <a:gs pos="833">
                  <a:srgbClr val="002882"/>
                </a:gs>
                <a:gs pos="58000">
                  <a:srgbClr val="0033A0"/>
                </a:gs>
                <a:gs pos="100000">
                  <a:srgbClr val="0045DE"/>
                </a:gs>
              </a:gsLst>
              <a:lin ang="0" scaled="1"/>
              <a:tileRect/>
            </a:gradFill>
            <a:ln>
              <a:noFill/>
            </a:ln>
            <a:effectLst>
              <a:outerShdw blurRad="152400" dist="38100" dir="2700000" algn="tl"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2" name="TextBox 131"/>
            <p:cNvSpPr txBox="1"/>
            <p:nvPr/>
          </p:nvSpPr>
          <p:spPr>
            <a:xfrm>
              <a:off x="808043" y="6252644"/>
              <a:ext cx="9375765" cy="707886"/>
            </a:xfrm>
            <a:prstGeom prst="rect">
              <a:avLst/>
            </a:prstGeom>
            <a:noFill/>
          </p:spPr>
          <p:txBody>
            <a:bodyPr wrap="square" rtlCol="0">
              <a:spAutoFit/>
            </a:bodyPr>
            <a:lstStyle/>
            <a:p>
              <a:r>
                <a:rPr lang="en-US" sz="4000" b="1" smtClean="0">
                  <a:solidFill>
                    <a:schemeClr val="bg1"/>
                  </a:solidFill>
                  <a:latin typeface="Arial" pitchFamily="34" charset="0"/>
                  <a:cs typeface="Arial" pitchFamily="34" charset="0"/>
                </a:rPr>
                <a:t>Abstract</a:t>
              </a:r>
              <a:endParaRPr lang="en-US" sz="4000" b="1">
                <a:solidFill>
                  <a:schemeClr val="bg1"/>
                </a:solidFill>
                <a:latin typeface="Arial" pitchFamily="34" charset="0"/>
                <a:cs typeface="Arial" pitchFamily="34" charset="0"/>
              </a:endParaRPr>
            </a:p>
          </p:txBody>
        </p:sp>
        <p:sp>
          <p:nvSpPr>
            <p:cNvPr id="162" name="Right Triangle 161"/>
            <p:cNvSpPr/>
            <p:nvPr/>
          </p:nvSpPr>
          <p:spPr>
            <a:xfrm>
              <a:off x="177221" y="6973703"/>
              <a:ext cx="451429" cy="419277"/>
            </a:xfrm>
            <a:custGeom>
              <a:avLst/>
              <a:gdLst>
                <a:gd name="connsiteX0" fmla="*/ 0 w 10130865"/>
                <a:gd name="connsiteY0" fmla="*/ 801503 h 801503"/>
                <a:gd name="connsiteX1" fmla="*/ 0 w 10130865"/>
                <a:gd name="connsiteY1" fmla="*/ 0 h 801503"/>
                <a:gd name="connsiteX2" fmla="*/ 10130865 w 10130865"/>
                <a:gd name="connsiteY2" fmla="*/ 801503 h 801503"/>
                <a:gd name="connsiteX3" fmla="*/ 0 w 10130865"/>
                <a:gd name="connsiteY3" fmla="*/ 801503 h 801503"/>
                <a:gd name="connsiteX0" fmla="*/ 0 w 1340156"/>
                <a:gd name="connsiteY0" fmla="*/ 801503 h 801503"/>
                <a:gd name="connsiteX1" fmla="*/ 0 w 1340156"/>
                <a:gd name="connsiteY1" fmla="*/ 0 h 801503"/>
                <a:gd name="connsiteX2" fmla="*/ 1340156 w 1340156"/>
                <a:gd name="connsiteY2" fmla="*/ 53358 h 801503"/>
                <a:gd name="connsiteX3" fmla="*/ 0 w 1340156"/>
                <a:gd name="connsiteY3" fmla="*/ 801503 h 801503"/>
                <a:gd name="connsiteX0" fmla="*/ 0 w 1351993"/>
                <a:gd name="connsiteY0" fmla="*/ 801503 h 801503"/>
                <a:gd name="connsiteX1" fmla="*/ 0 w 1351993"/>
                <a:gd name="connsiteY1" fmla="*/ 0 h 801503"/>
                <a:gd name="connsiteX2" fmla="*/ 1351993 w 1351993"/>
                <a:gd name="connsiteY2" fmla="*/ 92 h 801503"/>
                <a:gd name="connsiteX3" fmla="*/ 0 w 1351993"/>
                <a:gd name="connsiteY3" fmla="*/ 801503 h 801503"/>
                <a:gd name="connsiteX0" fmla="*/ 1349406 w 1351993"/>
                <a:gd name="connsiteY0" fmla="*/ 807421 h 807421"/>
                <a:gd name="connsiteX1" fmla="*/ 0 w 1351993"/>
                <a:gd name="connsiteY1" fmla="*/ 0 h 807421"/>
                <a:gd name="connsiteX2" fmla="*/ 1351993 w 1351993"/>
                <a:gd name="connsiteY2" fmla="*/ 92 h 807421"/>
                <a:gd name="connsiteX3" fmla="*/ 1349406 w 1351993"/>
                <a:gd name="connsiteY3" fmla="*/ 807421 h 807421"/>
              </a:gdLst>
              <a:ahLst/>
              <a:cxnLst>
                <a:cxn ang="0">
                  <a:pos x="connsiteX0" y="connsiteY0"/>
                </a:cxn>
                <a:cxn ang="0">
                  <a:pos x="connsiteX1" y="connsiteY1"/>
                </a:cxn>
                <a:cxn ang="0">
                  <a:pos x="connsiteX2" y="connsiteY2"/>
                </a:cxn>
                <a:cxn ang="0">
                  <a:pos x="connsiteX3" y="connsiteY3"/>
                </a:cxn>
              </a:cxnLst>
              <a:rect l="l" t="t" r="r" b="b"/>
              <a:pathLst>
                <a:path w="1351993" h="807421">
                  <a:moveTo>
                    <a:pt x="1349406" y="807421"/>
                  </a:moveTo>
                  <a:lnTo>
                    <a:pt x="0" y="0"/>
                  </a:lnTo>
                  <a:lnTo>
                    <a:pt x="1351993" y="92"/>
                  </a:lnTo>
                  <a:cubicBezTo>
                    <a:pt x="1351131" y="269202"/>
                    <a:pt x="1350268" y="538311"/>
                    <a:pt x="1349406" y="807421"/>
                  </a:cubicBezTo>
                  <a:close/>
                </a:path>
              </a:pathLst>
            </a:custGeom>
            <a:solidFill>
              <a:srgbClr val="050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24" name="Rectangle 123"/>
          <p:cNvSpPr/>
          <p:nvPr/>
        </p:nvSpPr>
        <p:spPr>
          <a:xfrm>
            <a:off x="0" y="180073"/>
            <a:ext cx="43891201" cy="4620527"/>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0" y="0"/>
            <a:ext cx="43891201" cy="4620527"/>
          </a:xfrm>
          <a:prstGeom prst="rect">
            <a:avLst/>
          </a:prstGeom>
          <a:gradFill>
            <a:gsLst>
              <a:gs pos="0">
                <a:schemeClr val="tx2">
                  <a:lumMod val="20000"/>
                  <a:lumOff val="8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extBox 125"/>
          <p:cNvSpPr txBox="1"/>
          <p:nvPr/>
        </p:nvSpPr>
        <p:spPr>
          <a:xfrm>
            <a:off x="9591345" y="522555"/>
            <a:ext cx="24708559" cy="1323439"/>
          </a:xfrm>
          <a:prstGeom prst="rect">
            <a:avLst/>
          </a:prstGeom>
          <a:noFill/>
        </p:spPr>
        <p:txBody>
          <a:bodyPr wrap="none" rtlCol="0">
            <a:spAutoFit/>
          </a:bodyPr>
          <a:lstStyle/>
          <a:p>
            <a:pPr algn="ctr"/>
            <a:r>
              <a:rPr lang="en-US" sz="8000" b="1" smtClean="0">
                <a:solidFill>
                  <a:srgbClr val="0033A0"/>
                </a:solidFill>
              </a:rPr>
              <a:t>Your title goes here. Template courtesy of MakeSigns.com</a:t>
            </a:r>
            <a:endParaRPr lang="en-US" sz="4800" b="1">
              <a:solidFill>
                <a:srgbClr val="0033A0"/>
              </a:solidFill>
            </a:endParaRPr>
          </a:p>
        </p:txBody>
      </p:sp>
      <p:sp>
        <p:nvSpPr>
          <p:cNvPr id="127" name="TextBox 126"/>
          <p:cNvSpPr txBox="1"/>
          <p:nvPr/>
        </p:nvSpPr>
        <p:spPr>
          <a:xfrm>
            <a:off x="15402337" y="1863188"/>
            <a:ext cx="13086596" cy="1938992"/>
          </a:xfrm>
          <a:prstGeom prst="rect">
            <a:avLst/>
          </a:prstGeom>
          <a:noFill/>
        </p:spPr>
        <p:txBody>
          <a:bodyPr wrap="none" rtlCol="0">
            <a:spAutoFit/>
          </a:bodyPr>
          <a:lstStyle/>
          <a:p>
            <a:pPr algn="ctr"/>
            <a:r>
              <a:rPr lang="en-US" sz="6000" smtClean="0">
                <a:solidFill>
                  <a:srgbClr val="0033A0"/>
                </a:solidFill>
              </a:rPr>
              <a:t>Author(s) Name Here. </a:t>
            </a:r>
          </a:p>
          <a:p>
            <a:pPr algn="ctr"/>
            <a:r>
              <a:rPr lang="en-US" sz="6000" smtClean="0">
                <a:solidFill>
                  <a:srgbClr val="0033A0"/>
                </a:solidFill>
              </a:rPr>
              <a:t>Bon Secours Memorial College of Nursing</a:t>
            </a:r>
            <a:endParaRPr lang="en-US" sz="3600">
              <a:solidFill>
                <a:srgbClr val="0033A0"/>
              </a:solidFill>
            </a:endParaRPr>
          </a:p>
        </p:txBody>
      </p:sp>
      <p:sp>
        <p:nvSpPr>
          <p:cNvPr id="143" name="TextBox 142"/>
          <p:cNvSpPr txBox="1"/>
          <p:nvPr/>
        </p:nvSpPr>
        <p:spPr>
          <a:xfrm>
            <a:off x="11753850" y="7392980"/>
            <a:ext cx="9734550" cy="5139869"/>
          </a:xfrm>
          <a:prstGeom prst="rect">
            <a:avLst/>
          </a:prstGeom>
          <a:noFill/>
        </p:spPr>
        <p:txBody>
          <a:bodyPr wrap="square" rtlCol="0">
            <a:spAutoFit/>
          </a:bodyPr>
          <a:lstStyle/>
          <a:p>
            <a:pPr lvl="0"/>
            <a:r>
              <a:rPr lang="en-US" sz="3600" dirty="0" smtClean="0">
                <a:latin typeface="+mj-lt"/>
                <a:cs typeface="Times New Roman" pitchFamily="18" charset="0"/>
              </a:rPr>
              <a:t>Your Text Goes Here. You can change the size, font, and content of this text. We have included some pictures that can be moved, or removed, at your discretion. Your </a:t>
            </a:r>
            <a:r>
              <a:rPr lang="en-US" sz="3600" dirty="0">
                <a:latin typeface="+mj-lt"/>
                <a:cs typeface="Times New Roman" pitchFamily="18" charset="0"/>
              </a:rPr>
              <a:t>Text Goes Here. You can change the size, font, and content of this text. We have included some pictures that can be moved, or removed, at your discretion. We have also included your university’s logo. </a:t>
            </a:r>
            <a:endParaRPr lang="en-US" sz="4000" dirty="0">
              <a:latin typeface="+mj-lt"/>
              <a:cs typeface="Times New Roman" pitchFamily="18" charset="0"/>
            </a:endParaRPr>
          </a:p>
          <a:p>
            <a:endParaRPr lang="en-US" sz="4000" dirty="0">
              <a:latin typeface="+mj-lt"/>
              <a:cs typeface="Times New Roman" pitchFamily="18" charset="0"/>
            </a:endParaRPr>
          </a:p>
        </p:txBody>
      </p:sp>
      <p:sp>
        <p:nvSpPr>
          <p:cNvPr id="144" name="TextBox 143"/>
          <p:cNvSpPr txBox="1"/>
          <p:nvPr/>
        </p:nvSpPr>
        <p:spPr>
          <a:xfrm>
            <a:off x="11753850" y="14851082"/>
            <a:ext cx="9734550" cy="9510296"/>
          </a:xfrm>
          <a:prstGeom prst="rect">
            <a:avLst/>
          </a:prstGeom>
          <a:noFill/>
        </p:spPr>
        <p:txBody>
          <a:bodyPr wrap="square" rtlCol="0">
            <a:spAutoFit/>
          </a:bodyPr>
          <a:lstStyle/>
          <a:p>
            <a:pPr lvl="0"/>
            <a:r>
              <a:rPr lang="en-US" sz="3600">
                <a:cs typeface="Times New Roman" pitchFamily="18" charset="0"/>
              </a:rPr>
              <a:t>Your Text Goes Here. You can change the size, font, and content of this text. We have included some pictures that can be moved, or removed, at your discretion. Your Text Goes Here. </a:t>
            </a:r>
          </a:p>
          <a:p>
            <a:pPr lvl="0"/>
            <a:endParaRPr lang="en-US" sz="3600">
              <a:cs typeface="Times New Roman" pitchFamily="18" charset="0"/>
            </a:endParaRPr>
          </a:p>
          <a:p>
            <a:pPr lvl="0"/>
            <a:r>
              <a:rPr lang="en-US" sz="3600">
                <a:cs typeface="Times New Roman" pitchFamily="18" charset="0"/>
              </a:rPr>
              <a:t>You can change the size, font, and content of this text. We have included some pictures that can be moved, or removed, at your discretion. We have also included your university’s logo. </a:t>
            </a:r>
            <a:endParaRPr lang="en-US" sz="4000">
              <a:cs typeface="Times New Roman" pitchFamily="18" charset="0"/>
            </a:endParaRPr>
          </a:p>
          <a:p>
            <a:pPr lvl="0"/>
            <a:endParaRPr lang="en-US" sz="3600">
              <a:cs typeface="Times New Roman" pitchFamily="18" charset="0"/>
            </a:endParaRPr>
          </a:p>
          <a:p>
            <a:pPr lvl="0"/>
            <a:r>
              <a:rPr lang="en-US" sz="3600">
                <a:cs typeface="Times New Roman" pitchFamily="18" charset="0"/>
              </a:rPr>
              <a:t>Your Text Goes Here. You can change the size, font, and content of this text. We have included some pictures that can be moved, or removed, at your discretion. </a:t>
            </a:r>
          </a:p>
          <a:p>
            <a:pPr marL="571500" lvl="0" indent="-571500">
              <a:buFont typeface="Arial" pitchFamily="34" charset="0"/>
              <a:buChar char="•"/>
            </a:pPr>
            <a:r>
              <a:rPr lang="en-US" sz="3600">
                <a:cs typeface="Times New Roman" pitchFamily="18" charset="0"/>
              </a:rPr>
              <a:t>Your Text Goes Here</a:t>
            </a:r>
          </a:p>
          <a:p>
            <a:pPr marL="571500" lvl="0" indent="-571500">
              <a:buFont typeface="Arial" pitchFamily="34" charset="0"/>
              <a:buChar char="•"/>
            </a:pPr>
            <a:r>
              <a:rPr lang="en-US" sz="3600">
                <a:cs typeface="Times New Roman" pitchFamily="18" charset="0"/>
              </a:rPr>
              <a:t>You can change the text</a:t>
            </a:r>
          </a:p>
          <a:p>
            <a:pPr marL="571500" lvl="0" indent="-571500">
              <a:buFont typeface="Arial" pitchFamily="34" charset="0"/>
              <a:buChar char="•"/>
            </a:pPr>
            <a:r>
              <a:rPr lang="en-US" sz="3600">
                <a:cs typeface="Times New Roman" pitchFamily="18" charset="0"/>
              </a:rPr>
              <a:t>You can also move the pictures</a:t>
            </a:r>
            <a:endParaRPr lang="en-US" sz="4000" dirty="0">
              <a:cs typeface="Times New Roman" pitchFamily="18" charset="0"/>
            </a:endParaRPr>
          </a:p>
        </p:txBody>
      </p:sp>
      <p:sp>
        <p:nvSpPr>
          <p:cNvPr id="146" name="TextBox 145"/>
          <p:cNvSpPr txBox="1"/>
          <p:nvPr/>
        </p:nvSpPr>
        <p:spPr>
          <a:xfrm>
            <a:off x="22498049" y="19827844"/>
            <a:ext cx="9734550" cy="3970318"/>
          </a:xfrm>
          <a:prstGeom prst="rect">
            <a:avLst/>
          </a:prstGeom>
          <a:noFill/>
        </p:spPr>
        <p:txBody>
          <a:bodyPr wrap="square" rtlCol="0">
            <a:spAutoFit/>
          </a:bodyPr>
          <a:lstStyle/>
          <a:p>
            <a:pPr lvl="0"/>
            <a:r>
              <a:rPr lang="en-US" sz="3600" smtClean="0">
                <a:latin typeface="+mj-lt"/>
                <a:cs typeface="Times New Roman" pitchFamily="18" charset="0"/>
              </a:rPr>
              <a:t>Your </a:t>
            </a:r>
            <a:r>
              <a:rPr lang="en-US" sz="3600" dirty="0" smtClean="0">
                <a:latin typeface="+mj-lt"/>
                <a:cs typeface="Times New Roman" pitchFamily="18" charset="0"/>
              </a:rPr>
              <a:t>Text Goes Here. You can change the size, font, and content of this text. We have included some pictures that can be moved, or removed, at your discretion. </a:t>
            </a:r>
          </a:p>
          <a:p>
            <a:pPr marL="571500" lvl="0" indent="-571500">
              <a:buFont typeface="Arial" pitchFamily="34" charset="0"/>
              <a:buChar char="•"/>
            </a:pPr>
            <a:r>
              <a:rPr lang="en-US" sz="3600" dirty="0" smtClean="0">
                <a:latin typeface="+mj-lt"/>
                <a:cs typeface="Times New Roman" pitchFamily="18" charset="0"/>
              </a:rPr>
              <a:t>Your Text Goes Here</a:t>
            </a:r>
          </a:p>
          <a:p>
            <a:pPr marL="571500" lvl="0" indent="-571500">
              <a:buFont typeface="Arial" pitchFamily="34" charset="0"/>
              <a:buChar char="•"/>
            </a:pPr>
            <a:r>
              <a:rPr lang="en-US" sz="3600" dirty="0" smtClean="0">
                <a:latin typeface="+mj-lt"/>
                <a:cs typeface="Times New Roman" pitchFamily="18" charset="0"/>
              </a:rPr>
              <a:t>You can change the text</a:t>
            </a:r>
          </a:p>
          <a:p>
            <a:pPr marL="571500" lvl="0" indent="-571500">
              <a:buFont typeface="Arial" pitchFamily="34" charset="0"/>
              <a:buChar char="•"/>
            </a:pPr>
            <a:r>
              <a:rPr lang="en-US" sz="3600" dirty="0" smtClean="0">
                <a:latin typeface="+mj-lt"/>
                <a:cs typeface="Times New Roman" pitchFamily="18" charset="0"/>
              </a:rPr>
              <a:t>You can also move the pictures</a:t>
            </a:r>
            <a:endParaRPr lang="en-US" sz="4000" dirty="0">
              <a:latin typeface="+mj-lt"/>
              <a:cs typeface="Times New Roman" pitchFamily="18" charset="0"/>
            </a:endParaRPr>
          </a:p>
        </p:txBody>
      </p:sp>
      <p:sp>
        <p:nvSpPr>
          <p:cNvPr id="147" name="TextBox 146"/>
          <p:cNvSpPr txBox="1"/>
          <p:nvPr/>
        </p:nvSpPr>
        <p:spPr>
          <a:xfrm>
            <a:off x="940041" y="7298486"/>
            <a:ext cx="8849591" cy="8956298"/>
          </a:xfrm>
          <a:prstGeom prst="rect">
            <a:avLst/>
          </a:prstGeom>
          <a:noFill/>
        </p:spPr>
        <p:txBody>
          <a:bodyPr wrap="square" rtlCol="0">
            <a:spAutoFit/>
          </a:bodyPr>
          <a:lstStyle/>
          <a:p>
            <a:pPr lvl="0"/>
            <a:r>
              <a:rPr lang="en-US" sz="3600" dirty="0" smtClean="0">
                <a:latin typeface="+mj-lt"/>
                <a:cs typeface="Times New Roman" pitchFamily="18" charset="0"/>
              </a:rPr>
              <a:t>Your Text Goes Here. You can change the size, font, and content of this text. We have included some pictures that can be moved, or removed, at your discretion. We have also included your university’s logo. </a:t>
            </a:r>
            <a:r>
              <a:rPr lang="en-US" sz="3600" dirty="0">
                <a:latin typeface="+mj-lt"/>
                <a:cs typeface="Times New Roman" pitchFamily="18" charset="0"/>
              </a:rPr>
              <a:t>Your Text Goes Here. You can change the size, font, and content of this text. We have included some pictures that can be moved, or removed, at your discretion. We have also included your university’s logo. </a:t>
            </a:r>
          </a:p>
          <a:p>
            <a:pPr lvl="0"/>
            <a:r>
              <a:rPr lang="en-US" sz="3600" dirty="0">
                <a:latin typeface="+mj-lt"/>
                <a:cs typeface="Times New Roman" pitchFamily="18" charset="0"/>
              </a:rPr>
              <a:t>Your Text Goes Here. You can change the size, font, and content of this text. We have included some pictures that can be moved, or removed, at your discretion. We have also included your university’s logo. </a:t>
            </a:r>
          </a:p>
          <a:p>
            <a:endParaRPr lang="en-US" sz="3600" dirty="0">
              <a:latin typeface="+mj-lt"/>
              <a:cs typeface="Times New Roman" pitchFamily="18" charset="0"/>
            </a:endParaRPr>
          </a:p>
        </p:txBody>
      </p:sp>
      <p:sp>
        <p:nvSpPr>
          <p:cNvPr id="148" name="TextBox 147"/>
          <p:cNvSpPr txBox="1"/>
          <p:nvPr/>
        </p:nvSpPr>
        <p:spPr>
          <a:xfrm>
            <a:off x="940041" y="19270425"/>
            <a:ext cx="8849591" cy="12280285"/>
          </a:xfrm>
          <a:prstGeom prst="rect">
            <a:avLst/>
          </a:prstGeom>
          <a:noFill/>
        </p:spPr>
        <p:txBody>
          <a:bodyPr wrap="square" rtlCol="0">
            <a:spAutoFit/>
          </a:bodyPr>
          <a:lstStyle/>
          <a:p>
            <a:pPr lvl="0"/>
            <a:r>
              <a:rPr lang="en-US" sz="3600">
                <a:cs typeface="Times New Roman" pitchFamily="18" charset="0"/>
              </a:rPr>
              <a:t>Your Text Goes Here. You can change the size, font, and content of this text. We have included some pictures that can be moved, or removed, at your discretion. We have also included your university’s logo. Your Text Goes Here. You can change the size, font, and content of this text. We have included some pictures that can be moved, or removed, at your discretion. We have also included your university’s logo. </a:t>
            </a:r>
            <a:endParaRPr lang="en-US" sz="3600" smtClean="0">
              <a:cs typeface="Times New Roman" pitchFamily="18" charset="0"/>
            </a:endParaRPr>
          </a:p>
          <a:p>
            <a:pPr lvl="0"/>
            <a:endParaRPr lang="en-US" sz="3600">
              <a:cs typeface="Times New Roman" pitchFamily="18" charset="0"/>
            </a:endParaRPr>
          </a:p>
          <a:p>
            <a:pPr lvl="0"/>
            <a:r>
              <a:rPr lang="en-US" sz="3600">
                <a:solidFill>
                  <a:prstClr val="black"/>
                </a:solidFill>
                <a:cs typeface="Times New Roman" pitchFamily="18" charset="0"/>
              </a:rPr>
              <a:t>Your Text Goes Here. You can change the size, font, and content of this text. We have included some pictures that can be moved, or removed, at your discretion. We have also included your university’s logo. Your Text Goes Here. You can change the size, font, and content of this text. We have included some pictures that can be moved, or removed, at your discretion. We have also included your university’s logo. </a:t>
            </a:r>
          </a:p>
          <a:p>
            <a:pPr lvl="0"/>
            <a:endParaRPr lang="en-US" sz="3600" dirty="0">
              <a:latin typeface="+mj-lt"/>
              <a:cs typeface="Times New Roman" pitchFamily="18" charset="0"/>
            </a:endParaRPr>
          </a:p>
        </p:txBody>
      </p:sp>
      <p:graphicFrame>
        <p:nvGraphicFramePr>
          <p:cNvPr id="149" name="Table 148"/>
          <p:cNvGraphicFramePr>
            <a:graphicFrameLocks noGrp="1" noChangeAspect="1"/>
          </p:cNvGraphicFramePr>
          <p:nvPr>
            <p:extLst>
              <p:ext uri="{D42A27DB-BD31-4B8C-83A1-F6EECF244321}">
                <p14:modId xmlns:p14="http://schemas.microsoft.com/office/powerpoint/2010/main" val="2532901572"/>
              </p:ext>
            </p:extLst>
          </p:nvPr>
        </p:nvGraphicFramePr>
        <p:xfrm>
          <a:off x="12344400" y="24948876"/>
          <a:ext cx="8841890" cy="4540524"/>
        </p:xfrm>
        <a:graphic>
          <a:graphicData uri="http://schemas.openxmlformats.org/drawingml/2006/table">
            <a:tbl>
              <a:tblPr firstRow="1" bandRow="1">
                <a:tableStyleId>{5C22544A-7EE6-4342-B048-85BDC9FD1C3A}</a:tableStyleId>
              </a:tblPr>
              <a:tblGrid>
                <a:gridCol w="3380186"/>
                <a:gridCol w="1914148"/>
                <a:gridCol w="1684450"/>
                <a:gridCol w="1863106"/>
              </a:tblGrid>
              <a:tr h="1135131">
                <a:tc>
                  <a:txBody>
                    <a:bodyPr/>
                    <a:lstStyle/>
                    <a:p>
                      <a:pPr algn="ctr"/>
                      <a:endParaRPr lang="en-US" sz="2800" dirty="0"/>
                    </a:p>
                  </a:txBody>
                  <a:tcPr anchor="ctr">
                    <a:solidFill>
                      <a:srgbClr val="0033A0"/>
                    </a:solidFill>
                  </a:tcPr>
                </a:tc>
                <a:tc>
                  <a:txBody>
                    <a:bodyPr/>
                    <a:lstStyle/>
                    <a:p>
                      <a:pPr algn="ctr"/>
                      <a:r>
                        <a:rPr lang="en-US" sz="2800" dirty="0" smtClean="0"/>
                        <a:t>Mean</a:t>
                      </a:r>
                      <a:endParaRPr lang="en-US" sz="2800" dirty="0"/>
                    </a:p>
                  </a:txBody>
                  <a:tcPr anchor="ctr">
                    <a:solidFill>
                      <a:srgbClr val="0033A0"/>
                    </a:solidFill>
                  </a:tcPr>
                </a:tc>
                <a:tc>
                  <a:txBody>
                    <a:bodyPr/>
                    <a:lstStyle/>
                    <a:p>
                      <a:pPr algn="ctr"/>
                      <a:r>
                        <a:rPr lang="en-US" sz="2800" dirty="0" smtClean="0"/>
                        <a:t>SD</a:t>
                      </a:r>
                      <a:endParaRPr lang="en-US" sz="2800" dirty="0"/>
                    </a:p>
                  </a:txBody>
                  <a:tcPr anchor="ctr">
                    <a:solidFill>
                      <a:srgbClr val="0033A0"/>
                    </a:solidFill>
                  </a:tcPr>
                </a:tc>
                <a:tc>
                  <a:txBody>
                    <a:bodyPr/>
                    <a:lstStyle/>
                    <a:p>
                      <a:pPr algn="ctr"/>
                      <a:r>
                        <a:rPr lang="en-US" sz="2800" dirty="0" smtClean="0"/>
                        <a:t>P</a:t>
                      </a:r>
                      <a:r>
                        <a:rPr lang="en-US" sz="2800" baseline="0" dirty="0" smtClean="0"/>
                        <a:t> value</a:t>
                      </a:r>
                      <a:endParaRPr lang="en-US" sz="2800" dirty="0"/>
                    </a:p>
                  </a:txBody>
                  <a:tcPr anchor="ctr">
                    <a:solidFill>
                      <a:srgbClr val="0033A0"/>
                    </a:solidFill>
                  </a:tcPr>
                </a:tc>
              </a:tr>
              <a:tr h="1135131">
                <a:tc>
                  <a:txBody>
                    <a:bodyPr/>
                    <a:lstStyle/>
                    <a:p>
                      <a:pPr algn="ctr"/>
                      <a:r>
                        <a:rPr lang="en-US" sz="2800" dirty="0" smtClean="0"/>
                        <a:t>Age</a:t>
                      </a:r>
                      <a:endParaRPr lang="en-US" sz="2800" dirty="0"/>
                    </a:p>
                  </a:txBody>
                  <a:tcPr anchor="ctr"/>
                </a:tc>
                <a:tc>
                  <a:txBody>
                    <a:bodyPr/>
                    <a:lstStyle/>
                    <a:p>
                      <a:pPr algn="ctr"/>
                      <a:r>
                        <a:rPr lang="en-US" sz="2800" dirty="0" smtClean="0"/>
                        <a:t>37</a:t>
                      </a:r>
                      <a:endParaRPr lang="en-US" sz="2800" dirty="0"/>
                    </a:p>
                  </a:txBody>
                  <a:tcPr anchor="ctr"/>
                </a:tc>
                <a:tc>
                  <a:txBody>
                    <a:bodyPr/>
                    <a:lstStyle/>
                    <a:p>
                      <a:pPr algn="ctr"/>
                      <a:r>
                        <a:rPr lang="en-US" sz="2800" dirty="0" smtClean="0"/>
                        <a:t>+/- 4.25</a:t>
                      </a:r>
                      <a:endParaRPr lang="en-US" sz="2800" dirty="0"/>
                    </a:p>
                  </a:txBody>
                  <a:tcPr anchor="ctr"/>
                </a:tc>
                <a:tc>
                  <a:txBody>
                    <a:bodyPr/>
                    <a:lstStyle/>
                    <a:p>
                      <a:pPr algn="ctr"/>
                      <a:r>
                        <a:rPr lang="en-US" sz="2800" dirty="0" smtClean="0"/>
                        <a:t>.001</a:t>
                      </a:r>
                      <a:endParaRPr lang="en-US" sz="2800" dirty="0"/>
                    </a:p>
                  </a:txBody>
                  <a:tcPr anchor="ctr"/>
                </a:tc>
              </a:tr>
              <a:tr h="1135131">
                <a:tc>
                  <a:txBody>
                    <a:bodyPr/>
                    <a:lstStyle/>
                    <a:p>
                      <a:pPr algn="ctr"/>
                      <a:r>
                        <a:rPr lang="en-US" sz="2800" dirty="0" smtClean="0"/>
                        <a:t>Weight</a:t>
                      </a:r>
                      <a:endParaRPr lang="en-US" sz="2800" dirty="0"/>
                    </a:p>
                  </a:txBody>
                  <a:tcPr anchor="ctr"/>
                </a:tc>
                <a:tc>
                  <a:txBody>
                    <a:bodyPr/>
                    <a:lstStyle/>
                    <a:p>
                      <a:pPr algn="ctr"/>
                      <a:r>
                        <a:rPr lang="en-US" sz="2800" dirty="0" smtClean="0"/>
                        <a:t>165 lbs.</a:t>
                      </a:r>
                      <a:endParaRPr lang="en-US" sz="2800" dirty="0"/>
                    </a:p>
                  </a:txBody>
                  <a:tcPr anchor="ctr"/>
                </a:tc>
                <a:tc>
                  <a:txBody>
                    <a:bodyPr/>
                    <a:lstStyle/>
                    <a:p>
                      <a:pPr algn="ctr"/>
                      <a:r>
                        <a:rPr lang="en-US" sz="2800" dirty="0" smtClean="0"/>
                        <a:t>+/- 35</a:t>
                      </a:r>
                      <a:endParaRPr lang="en-US" sz="2800" dirty="0"/>
                    </a:p>
                  </a:txBody>
                  <a:tcPr anchor="ctr"/>
                </a:tc>
                <a:tc>
                  <a:txBody>
                    <a:bodyPr/>
                    <a:lstStyle/>
                    <a:p>
                      <a:pPr algn="ctr"/>
                      <a:r>
                        <a:rPr lang="en-US" sz="2800" dirty="0" smtClean="0"/>
                        <a:t>n/a</a:t>
                      </a:r>
                      <a:endParaRPr lang="en-US" sz="2800" dirty="0"/>
                    </a:p>
                  </a:txBody>
                  <a:tcPr anchor="ctr"/>
                </a:tc>
              </a:tr>
              <a:tr h="1135131">
                <a:tc>
                  <a:txBody>
                    <a:bodyPr/>
                    <a:lstStyle/>
                    <a:p>
                      <a:pPr algn="ctr"/>
                      <a:r>
                        <a:rPr lang="en-US" sz="2800" dirty="0" smtClean="0"/>
                        <a:t>Height</a:t>
                      </a:r>
                      <a:endParaRPr lang="en-US" sz="2800" dirty="0"/>
                    </a:p>
                  </a:txBody>
                  <a:tcPr anchor="ctr"/>
                </a:tc>
                <a:tc>
                  <a:txBody>
                    <a:bodyPr/>
                    <a:lstStyle/>
                    <a:p>
                      <a:pPr algn="ctr"/>
                      <a:r>
                        <a:rPr lang="en-US" sz="2800" dirty="0" smtClean="0"/>
                        <a:t>67 in.</a:t>
                      </a:r>
                      <a:endParaRPr lang="en-US" sz="2800" dirty="0"/>
                    </a:p>
                  </a:txBody>
                  <a:tcPr anchor="ctr"/>
                </a:tc>
                <a:tc>
                  <a:txBody>
                    <a:bodyPr/>
                    <a:lstStyle/>
                    <a:p>
                      <a:pPr algn="ctr"/>
                      <a:r>
                        <a:rPr lang="en-US" sz="2800" dirty="0" smtClean="0"/>
                        <a:t>+/- 12</a:t>
                      </a:r>
                      <a:endParaRPr lang="en-US" sz="2800" dirty="0"/>
                    </a:p>
                  </a:txBody>
                  <a:tcPr anchor="ctr"/>
                </a:tc>
                <a:tc>
                  <a:txBody>
                    <a:bodyPr/>
                    <a:lstStyle/>
                    <a:p>
                      <a:pPr algn="ctr"/>
                      <a:r>
                        <a:rPr lang="en-US" sz="2800" dirty="0" smtClean="0"/>
                        <a:t>n/a</a:t>
                      </a:r>
                      <a:endParaRPr lang="en-US" sz="2800" dirty="0"/>
                    </a:p>
                  </a:txBody>
                  <a:tcPr anchor="ctr"/>
                </a:tc>
              </a:tr>
            </a:tbl>
          </a:graphicData>
        </a:graphic>
      </p:graphicFrame>
      <p:pic>
        <p:nvPicPr>
          <p:cNvPr id="156" name="Picture 4" descr="W:\Templates\Scientific Poster Templates\Custom School Templates\Bon Secours\Logo_Crest.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4884" y="389775"/>
            <a:ext cx="4704316" cy="4868025"/>
          </a:xfrm>
          <a:prstGeom prst="rect">
            <a:avLst/>
          </a:prstGeom>
          <a:noFill/>
          <a:extLst>
            <a:ext uri="{909E8E84-426E-40DD-AFC4-6F175D3DCCD1}">
              <a14:hiddenFill xmlns:a14="http://schemas.microsoft.com/office/drawing/2010/main">
                <a:solidFill>
                  <a:srgbClr val="FFFFFF"/>
                </a:solidFill>
              </a14:hiddenFill>
            </a:ext>
          </a:extLst>
        </p:spPr>
      </p:pic>
      <p:pic>
        <p:nvPicPr>
          <p:cNvPr id="157" name="Picture 3" descr="W:\Templates\Scientific Poster Templates\Custom School Templates\Bon Secours\Logo.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318" y="2490336"/>
            <a:ext cx="7851824" cy="1828800"/>
          </a:xfrm>
          <a:prstGeom prst="rect">
            <a:avLst/>
          </a:prstGeom>
          <a:noFill/>
          <a:extLst>
            <a:ext uri="{909E8E84-426E-40DD-AFC4-6F175D3DCCD1}">
              <a14:hiddenFill xmlns:a14="http://schemas.microsoft.com/office/drawing/2010/main">
                <a:solidFill>
                  <a:srgbClr val="FFFFFF"/>
                </a:solidFill>
              </a14:hiddenFill>
            </a:ext>
          </a:extLst>
        </p:spPr>
      </p:pic>
      <p:grpSp>
        <p:nvGrpSpPr>
          <p:cNvPr id="176" name="Group 175"/>
          <p:cNvGrpSpPr/>
          <p:nvPr/>
        </p:nvGrpSpPr>
        <p:grpSpPr>
          <a:xfrm>
            <a:off x="33132927" y="5827898"/>
            <a:ext cx="10365236" cy="7783570"/>
            <a:chOff x="177221" y="5827898"/>
            <a:chExt cx="10365236" cy="7783570"/>
          </a:xfrm>
        </p:grpSpPr>
        <p:sp>
          <p:nvSpPr>
            <p:cNvPr id="177" name="Rectangle 176"/>
            <p:cNvSpPr/>
            <p:nvPr/>
          </p:nvSpPr>
          <p:spPr>
            <a:xfrm>
              <a:off x="628650" y="5827898"/>
              <a:ext cx="9734550" cy="7783570"/>
            </a:xfrm>
            <a:prstGeom prst="rect">
              <a:avLst/>
            </a:prstGeom>
            <a:solidFill>
              <a:schemeClr val="bg1"/>
            </a:solidFill>
            <a:ln>
              <a:noFill/>
            </a:ln>
            <a:effectLst>
              <a:outerShdw blurRad="533400" dist="38100" dir="3180000" sx="101000" sy="101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p:cNvSpPr/>
            <p:nvPr/>
          </p:nvSpPr>
          <p:spPr>
            <a:xfrm>
              <a:off x="177221" y="6172201"/>
              <a:ext cx="10365236" cy="788330"/>
            </a:xfrm>
            <a:prstGeom prst="rect">
              <a:avLst/>
            </a:prstGeom>
            <a:gradFill flip="none" rotWithShape="1">
              <a:gsLst>
                <a:gs pos="833">
                  <a:srgbClr val="002882"/>
                </a:gs>
                <a:gs pos="58000">
                  <a:srgbClr val="0033A0"/>
                </a:gs>
                <a:gs pos="100000">
                  <a:srgbClr val="0045DE"/>
                </a:gs>
              </a:gsLst>
              <a:lin ang="0" scaled="1"/>
              <a:tileRect/>
            </a:gradFill>
            <a:ln>
              <a:noFill/>
            </a:ln>
            <a:effectLst>
              <a:outerShdw blurRad="152400" dist="38100" dir="2700000" algn="tl"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9" name="TextBox 178"/>
            <p:cNvSpPr txBox="1"/>
            <p:nvPr/>
          </p:nvSpPr>
          <p:spPr>
            <a:xfrm>
              <a:off x="808043" y="6252644"/>
              <a:ext cx="9375765" cy="707886"/>
            </a:xfrm>
            <a:prstGeom prst="rect">
              <a:avLst/>
            </a:prstGeom>
            <a:noFill/>
          </p:spPr>
          <p:txBody>
            <a:bodyPr wrap="square" rtlCol="0">
              <a:spAutoFit/>
            </a:bodyPr>
            <a:lstStyle/>
            <a:p>
              <a:r>
                <a:rPr lang="en-US" sz="4000" b="1" smtClean="0">
                  <a:solidFill>
                    <a:schemeClr val="bg1"/>
                  </a:solidFill>
                  <a:latin typeface="Arial" pitchFamily="34" charset="0"/>
                  <a:cs typeface="Arial" pitchFamily="34" charset="0"/>
                </a:rPr>
                <a:t>Conclusion</a:t>
              </a:r>
              <a:endParaRPr lang="en-US" sz="4000" b="1">
                <a:solidFill>
                  <a:schemeClr val="bg1"/>
                </a:solidFill>
                <a:latin typeface="Arial" pitchFamily="34" charset="0"/>
                <a:cs typeface="Arial" pitchFamily="34" charset="0"/>
              </a:endParaRPr>
            </a:p>
          </p:txBody>
        </p:sp>
        <p:sp>
          <p:nvSpPr>
            <p:cNvPr id="180" name="Right Triangle 161"/>
            <p:cNvSpPr/>
            <p:nvPr/>
          </p:nvSpPr>
          <p:spPr>
            <a:xfrm>
              <a:off x="177221" y="6973703"/>
              <a:ext cx="451429" cy="419277"/>
            </a:xfrm>
            <a:custGeom>
              <a:avLst/>
              <a:gdLst>
                <a:gd name="connsiteX0" fmla="*/ 0 w 10130865"/>
                <a:gd name="connsiteY0" fmla="*/ 801503 h 801503"/>
                <a:gd name="connsiteX1" fmla="*/ 0 w 10130865"/>
                <a:gd name="connsiteY1" fmla="*/ 0 h 801503"/>
                <a:gd name="connsiteX2" fmla="*/ 10130865 w 10130865"/>
                <a:gd name="connsiteY2" fmla="*/ 801503 h 801503"/>
                <a:gd name="connsiteX3" fmla="*/ 0 w 10130865"/>
                <a:gd name="connsiteY3" fmla="*/ 801503 h 801503"/>
                <a:gd name="connsiteX0" fmla="*/ 0 w 1340156"/>
                <a:gd name="connsiteY0" fmla="*/ 801503 h 801503"/>
                <a:gd name="connsiteX1" fmla="*/ 0 w 1340156"/>
                <a:gd name="connsiteY1" fmla="*/ 0 h 801503"/>
                <a:gd name="connsiteX2" fmla="*/ 1340156 w 1340156"/>
                <a:gd name="connsiteY2" fmla="*/ 53358 h 801503"/>
                <a:gd name="connsiteX3" fmla="*/ 0 w 1340156"/>
                <a:gd name="connsiteY3" fmla="*/ 801503 h 801503"/>
                <a:gd name="connsiteX0" fmla="*/ 0 w 1351993"/>
                <a:gd name="connsiteY0" fmla="*/ 801503 h 801503"/>
                <a:gd name="connsiteX1" fmla="*/ 0 w 1351993"/>
                <a:gd name="connsiteY1" fmla="*/ 0 h 801503"/>
                <a:gd name="connsiteX2" fmla="*/ 1351993 w 1351993"/>
                <a:gd name="connsiteY2" fmla="*/ 92 h 801503"/>
                <a:gd name="connsiteX3" fmla="*/ 0 w 1351993"/>
                <a:gd name="connsiteY3" fmla="*/ 801503 h 801503"/>
                <a:gd name="connsiteX0" fmla="*/ 1349406 w 1351993"/>
                <a:gd name="connsiteY0" fmla="*/ 807421 h 807421"/>
                <a:gd name="connsiteX1" fmla="*/ 0 w 1351993"/>
                <a:gd name="connsiteY1" fmla="*/ 0 h 807421"/>
                <a:gd name="connsiteX2" fmla="*/ 1351993 w 1351993"/>
                <a:gd name="connsiteY2" fmla="*/ 92 h 807421"/>
                <a:gd name="connsiteX3" fmla="*/ 1349406 w 1351993"/>
                <a:gd name="connsiteY3" fmla="*/ 807421 h 807421"/>
              </a:gdLst>
              <a:ahLst/>
              <a:cxnLst>
                <a:cxn ang="0">
                  <a:pos x="connsiteX0" y="connsiteY0"/>
                </a:cxn>
                <a:cxn ang="0">
                  <a:pos x="connsiteX1" y="connsiteY1"/>
                </a:cxn>
                <a:cxn ang="0">
                  <a:pos x="connsiteX2" y="connsiteY2"/>
                </a:cxn>
                <a:cxn ang="0">
                  <a:pos x="connsiteX3" y="connsiteY3"/>
                </a:cxn>
              </a:cxnLst>
              <a:rect l="l" t="t" r="r" b="b"/>
              <a:pathLst>
                <a:path w="1351993" h="807421">
                  <a:moveTo>
                    <a:pt x="1349406" y="807421"/>
                  </a:moveTo>
                  <a:lnTo>
                    <a:pt x="0" y="0"/>
                  </a:lnTo>
                  <a:lnTo>
                    <a:pt x="1351993" y="92"/>
                  </a:lnTo>
                  <a:cubicBezTo>
                    <a:pt x="1351131" y="269202"/>
                    <a:pt x="1350268" y="538311"/>
                    <a:pt x="1349406" y="807421"/>
                  </a:cubicBezTo>
                  <a:close/>
                </a:path>
              </a:pathLst>
            </a:custGeom>
            <a:solidFill>
              <a:srgbClr val="050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1" name="TextBox 180"/>
          <p:cNvSpPr txBox="1"/>
          <p:nvPr/>
        </p:nvSpPr>
        <p:spPr>
          <a:xfrm>
            <a:off x="33895747" y="7298486"/>
            <a:ext cx="8849591" cy="5632311"/>
          </a:xfrm>
          <a:prstGeom prst="rect">
            <a:avLst/>
          </a:prstGeom>
          <a:noFill/>
        </p:spPr>
        <p:txBody>
          <a:bodyPr wrap="square" rtlCol="0">
            <a:spAutoFit/>
          </a:bodyPr>
          <a:lstStyle/>
          <a:p>
            <a:pPr lvl="0"/>
            <a:r>
              <a:rPr lang="en-US" sz="3600" dirty="0" smtClean="0">
                <a:latin typeface="+mj-lt"/>
                <a:cs typeface="Times New Roman" pitchFamily="18" charset="0"/>
              </a:rPr>
              <a:t>Your Text Goes Here. You can change the size, font, and content of this text. We have included some pictures that can be moved, or removed, at your discretion. We have also included your university’s logo. </a:t>
            </a:r>
            <a:r>
              <a:rPr lang="en-US" sz="3600" dirty="0">
                <a:latin typeface="+mj-lt"/>
                <a:cs typeface="Times New Roman" pitchFamily="18" charset="0"/>
              </a:rPr>
              <a:t>Your Text Goes Here. You can change the size, font, and content of this text. We have included some pictures that can be moved, or removed, at your discretion. We have also included your university’s logo</a:t>
            </a:r>
            <a:r>
              <a:rPr lang="en-US" sz="3600">
                <a:latin typeface="+mj-lt"/>
                <a:cs typeface="Times New Roman" pitchFamily="18" charset="0"/>
              </a:rPr>
              <a:t>. </a:t>
            </a:r>
            <a:endParaRPr lang="en-US" sz="3600" dirty="0">
              <a:latin typeface="+mj-lt"/>
              <a:cs typeface="Times New Roman" pitchFamily="18" charset="0"/>
            </a:endParaRPr>
          </a:p>
        </p:txBody>
      </p:sp>
      <p:grpSp>
        <p:nvGrpSpPr>
          <p:cNvPr id="182" name="Group 181"/>
          <p:cNvGrpSpPr/>
          <p:nvPr/>
        </p:nvGrpSpPr>
        <p:grpSpPr>
          <a:xfrm>
            <a:off x="33132927" y="14305440"/>
            <a:ext cx="10365236" cy="12237146"/>
            <a:chOff x="177221" y="5827898"/>
            <a:chExt cx="10365236" cy="12237146"/>
          </a:xfrm>
        </p:grpSpPr>
        <p:sp>
          <p:nvSpPr>
            <p:cNvPr id="183" name="Rectangle 182"/>
            <p:cNvSpPr/>
            <p:nvPr/>
          </p:nvSpPr>
          <p:spPr>
            <a:xfrm>
              <a:off x="628650" y="5827898"/>
              <a:ext cx="9734550" cy="12237146"/>
            </a:xfrm>
            <a:prstGeom prst="rect">
              <a:avLst/>
            </a:prstGeom>
            <a:solidFill>
              <a:schemeClr val="bg1"/>
            </a:solidFill>
            <a:ln>
              <a:noFill/>
            </a:ln>
            <a:effectLst>
              <a:outerShdw blurRad="533400" dist="38100" dir="3180000" sx="101000" sy="101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p:cNvSpPr/>
            <p:nvPr/>
          </p:nvSpPr>
          <p:spPr>
            <a:xfrm>
              <a:off x="177221" y="6172201"/>
              <a:ext cx="10365236" cy="788330"/>
            </a:xfrm>
            <a:prstGeom prst="rect">
              <a:avLst/>
            </a:prstGeom>
            <a:gradFill flip="none" rotWithShape="1">
              <a:gsLst>
                <a:gs pos="833">
                  <a:srgbClr val="002882"/>
                </a:gs>
                <a:gs pos="58000">
                  <a:srgbClr val="0033A0"/>
                </a:gs>
                <a:gs pos="100000">
                  <a:srgbClr val="0045DE"/>
                </a:gs>
              </a:gsLst>
              <a:lin ang="0" scaled="1"/>
              <a:tileRect/>
            </a:gradFill>
            <a:ln>
              <a:noFill/>
            </a:ln>
            <a:effectLst>
              <a:outerShdw blurRad="152400" dist="38100" dir="2700000" algn="tl"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5" name="TextBox 184"/>
            <p:cNvSpPr txBox="1"/>
            <p:nvPr/>
          </p:nvSpPr>
          <p:spPr>
            <a:xfrm>
              <a:off x="808043" y="6252644"/>
              <a:ext cx="9375765" cy="707886"/>
            </a:xfrm>
            <a:prstGeom prst="rect">
              <a:avLst/>
            </a:prstGeom>
            <a:noFill/>
          </p:spPr>
          <p:txBody>
            <a:bodyPr wrap="square" rtlCol="0">
              <a:spAutoFit/>
            </a:bodyPr>
            <a:lstStyle/>
            <a:p>
              <a:r>
                <a:rPr lang="en-US" sz="4000" b="1" smtClean="0">
                  <a:solidFill>
                    <a:schemeClr val="bg1"/>
                  </a:solidFill>
                  <a:latin typeface="Arial" pitchFamily="34" charset="0"/>
                  <a:cs typeface="Arial" pitchFamily="34" charset="0"/>
                </a:rPr>
                <a:t>References</a:t>
              </a:r>
              <a:endParaRPr lang="en-US" sz="4000" b="1">
                <a:solidFill>
                  <a:schemeClr val="bg1"/>
                </a:solidFill>
                <a:latin typeface="Arial" pitchFamily="34" charset="0"/>
                <a:cs typeface="Arial" pitchFamily="34" charset="0"/>
              </a:endParaRPr>
            </a:p>
          </p:txBody>
        </p:sp>
        <p:sp>
          <p:nvSpPr>
            <p:cNvPr id="186" name="Right Triangle 161"/>
            <p:cNvSpPr/>
            <p:nvPr/>
          </p:nvSpPr>
          <p:spPr>
            <a:xfrm>
              <a:off x="177221" y="6973703"/>
              <a:ext cx="451429" cy="419277"/>
            </a:xfrm>
            <a:custGeom>
              <a:avLst/>
              <a:gdLst>
                <a:gd name="connsiteX0" fmla="*/ 0 w 10130865"/>
                <a:gd name="connsiteY0" fmla="*/ 801503 h 801503"/>
                <a:gd name="connsiteX1" fmla="*/ 0 w 10130865"/>
                <a:gd name="connsiteY1" fmla="*/ 0 h 801503"/>
                <a:gd name="connsiteX2" fmla="*/ 10130865 w 10130865"/>
                <a:gd name="connsiteY2" fmla="*/ 801503 h 801503"/>
                <a:gd name="connsiteX3" fmla="*/ 0 w 10130865"/>
                <a:gd name="connsiteY3" fmla="*/ 801503 h 801503"/>
                <a:gd name="connsiteX0" fmla="*/ 0 w 1340156"/>
                <a:gd name="connsiteY0" fmla="*/ 801503 h 801503"/>
                <a:gd name="connsiteX1" fmla="*/ 0 w 1340156"/>
                <a:gd name="connsiteY1" fmla="*/ 0 h 801503"/>
                <a:gd name="connsiteX2" fmla="*/ 1340156 w 1340156"/>
                <a:gd name="connsiteY2" fmla="*/ 53358 h 801503"/>
                <a:gd name="connsiteX3" fmla="*/ 0 w 1340156"/>
                <a:gd name="connsiteY3" fmla="*/ 801503 h 801503"/>
                <a:gd name="connsiteX0" fmla="*/ 0 w 1351993"/>
                <a:gd name="connsiteY0" fmla="*/ 801503 h 801503"/>
                <a:gd name="connsiteX1" fmla="*/ 0 w 1351993"/>
                <a:gd name="connsiteY1" fmla="*/ 0 h 801503"/>
                <a:gd name="connsiteX2" fmla="*/ 1351993 w 1351993"/>
                <a:gd name="connsiteY2" fmla="*/ 92 h 801503"/>
                <a:gd name="connsiteX3" fmla="*/ 0 w 1351993"/>
                <a:gd name="connsiteY3" fmla="*/ 801503 h 801503"/>
                <a:gd name="connsiteX0" fmla="*/ 1349406 w 1351993"/>
                <a:gd name="connsiteY0" fmla="*/ 807421 h 807421"/>
                <a:gd name="connsiteX1" fmla="*/ 0 w 1351993"/>
                <a:gd name="connsiteY1" fmla="*/ 0 h 807421"/>
                <a:gd name="connsiteX2" fmla="*/ 1351993 w 1351993"/>
                <a:gd name="connsiteY2" fmla="*/ 92 h 807421"/>
                <a:gd name="connsiteX3" fmla="*/ 1349406 w 1351993"/>
                <a:gd name="connsiteY3" fmla="*/ 807421 h 807421"/>
              </a:gdLst>
              <a:ahLst/>
              <a:cxnLst>
                <a:cxn ang="0">
                  <a:pos x="connsiteX0" y="connsiteY0"/>
                </a:cxn>
                <a:cxn ang="0">
                  <a:pos x="connsiteX1" y="connsiteY1"/>
                </a:cxn>
                <a:cxn ang="0">
                  <a:pos x="connsiteX2" y="connsiteY2"/>
                </a:cxn>
                <a:cxn ang="0">
                  <a:pos x="connsiteX3" y="connsiteY3"/>
                </a:cxn>
              </a:cxnLst>
              <a:rect l="l" t="t" r="r" b="b"/>
              <a:pathLst>
                <a:path w="1351993" h="807421">
                  <a:moveTo>
                    <a:pt x="1349406" y="807421"/>
                  </a:moveTo>
                  <a:lnTo>
                    <a:pt x="0" y="0"/>
                  </a:lnTo>
                  <a:lnTo>
                    <a:pt x="1351993" y="92"/>
                  </a:lnTo>
                  <a:cubicBezTo>
                    <a:pt x="1351131" y="269202"/>
                    <a:pt x="1350268" y="538311"/>
                    <a:pt x="1349406" y="807421"/>
                  </a:cubicBezTo>
                  <a:close/>
                </a:path>
              </a:pathLst>
            </a:custGeom>
            <a:solidFill>
              <a:srgbClr val="050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87" name="Group 186"/>
          <p:cNvGrpSpPr/>
          <p:nvPr/>
        </p:nvGrpSpPr>
        <p:grpSpPr>
          <a:xfrm>
            <a:off x="33132927" y="27224262"/>
            <a:ext cx="10365236" cy="5084538"/>
            <a:chOff x="177221" y="5827898"/>
            <a:chExt cx="10365236" cy="5084538"/>
          </a:xfrm>
        </p:grpSpPr>
        <p:sp>
          <p:nvSpPr>
            <p:cNvPr id="188" name="Rectangle 187"/>
            <p:cNvSpPr/>
            <p:nvPr/>
          </p:nvSpPr>
          <p:spPr>
            <a:xfrm>
              <a:off x="628650" y="5827898"/>
              <a:ext cx="9734550" cy="5084538"/>
            </a:xfrm>
            <a:prstGeom prst="rect">
              <a:avLst/>
            </a:prstGeom>
            <a:solidFill>
              <a:schemeClr val="bg1"/>
            </a:solidFill>
            <a:ln>
              <a:noFill/>
            </a:ln>
            <a:effectLst>
              <a:outerShdw blurRad="533400" dist="38100" dir="3180000" sx="101000" sy="101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p:cNvSpPr/>
            <p:nvPr/>
          </p:nvSpPr>
          <p:spPr>
            <a:xfrm>
              <a:off x="177221" y="6172201"/>
              <a:ext cx="10365236" cy="788330"/>
            </a:xfrm>
            <a:prstGeom prst="rect">
              <a:avLst/>
            </a:prstGeom>
            <a:gradFill flip="none" rotWithShape="1">
              <a:gsLst>
                <a:gs pos="833">
                  <a:srgbClr val="002882"/>
                </a:gs>
                <a:gs pos="58000">
                  <a:srgbClr val="0033A0"/>
                </a:gs>
                <a:gs pos="100000">
                  <a:srgbClr val="0045DE"/>
                </a:gs>
              </a:gsLst>
              <a:lin ang="0" scaled="1"/>
              <a:tileRect/>
            </a:gradFill>
            <a:ln>
              <a:noFill/>
            </a:ln>
            <a:effectLst>
              <a:outerShdw blurRad="152400" dist="38100" dir="2700000" algn="tl"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0" name="TextBox 189"/>
            <p:cNvSpPr txBox="1"/>
            <p:nvPr/>
          </p:nvSpPr>
          <p:spPr>
            <a:xfrm>
              <a:off x="808043" y="6252644"/>
              <a:ext cx="9375765" cy="707886"/>
            </a:xfrm>
            <a:prstGeom prst="rect">
              <a:avLst/>
            </a:prstGeom>
            <a:noFill/>
          </p:spPr>
          <p:txBody>
            <a:bodyPr wrap="square" rtlCol="0">
              <a:spAutoFit/>
            </a:bodyPr>
            <a:lstStyle/>
            <a:p>
              <a:r>
                <a:rPr lang="en-US" sz="4000" b="1" smtClean="0">
                  <a:solidFill>
                    <a:schemeClr val="bg1"/>
                  </a:solidFill>
                  <a:latin typeface="Arial" pitchFamily="34" charset="0"/>
                  <a:cs typeface="Arial" pitchFamily="34" charset="0"/>
                </a:rPr>
                <a:t>Acknowledgements</a:t>
              </a:r>
              <a:endParaRPr lang="en-US" sz="4000" b="1">
                <a:solidFill>
                  <a:schemeClr val="bg1"/>
                </a:solidFill>
                <a:latin typeface="Arial" pitchFamily="34" charset="0"/>
                <a:cs typeface="Arial" pitchFamily="34" charset="0"/>
              </a:endParaRPr>
            </a:p>
          </p:txBody>
        </p:sp>
        <p:sp>
          <p:nvSpPr>
            <p:cNvPr id="191" name="Right Triangle 161"/>
            <p:cNvSpPr/>
            <p:nvPr/>
          </p:nvSpPr>
          <p:spPr>
            <a:xfrm>
              <a:off x="177221" y="6973703"/>
              <a:ext cx="451429" cy="419277"/>
            </a:xfrm>
            <a:custGeom>
              <a:avLst/>
              <a:gdLst>
                <a:gd name="connsiteX0" fmla="*/ 0 w 10130865"/>
                <a:gd name="connsiteY0" fmla="*/ 801503 h 801503"/>
                <a:gd name="connsiteX1" fmla="*/ 0 w 10130865"/>
                <a:gd name="connsiteY1" fmla="*/ 0 h 801503"/>
                <a:gd name="connsiteX2" fmla="*/ 10130865 w 10130865"/>
                <a:gd name="connsiteY2" fmla="*/ 801503 h 801503"/>
                <a:gd name="connsiteX3" fmla="*/ 0 w 10130865"/>
                <a:gd name="connsiteY3" fmla="*/ 801503 h 801503"/>
                <a:gd name="connsiteX0" fmla="*/ 0 w 1340156"/>
                <a:gd name="connsiteY0" fmla="*/ 801503 h 801503"/>
                <a:gd name="connsiteX1" fmla="*/ 0 w 1340156"/>
                <a:gd name="connsiteY1" fmla="*/ 0 h 801503"/>
                <a:gd name="connsiteX2" fmla="*/ 1340156 w 1340156"/>
                <a:gd name="connsiteY2" fmla="*/ 53358 h 801503"/>
                <a:gd name="connsiteX3" fmla="*/ 0 w 1340156"/>
                <a:gd name="connsiteY3" fmla="*/ 801503 h 801503"/>
                <a:gd name="connsiteX0" fmla="*/ 0 w 1351993"/>
                <a:gd name="connsiteY0" fmla="*/ 801503 h 801503"/>
                <a:gd name="connsiteX1" fmla="*/ 0 w 1351993"/>
                <a:gd name="connsiteY1" fmla="*/ 0 h 801503"/>
                <a:gd name="connsiteX2" fmla="*/ 1351993 w 1351993"/>
                <a:gd name="connsiteY2" fmla="*/ 92 h 801503"/>
                <a:gd name="connsiteX3" fmla="*/ 0 w 1351993"/>
                <a:gd name="connsiteY3" fmla="*/ 801503 h 801503"/>
                <a:gd name="connsiteX0" fmla="*/ 1349406 w 1351993"/>
                <a:gd name="connsiteY0" fmla="*/ 807421 h 807421"/>
                <a:gd name="connsiteX1" fmla="*/ 0 w 1351993"/>
                <a:gd name="connsiteY1" fmla="*/ 0 h 807421"/>
                <a:gd name="connsiteX2" fmla="*/ 1351993 w 1351993"/>
                <a:gd name="connsiteY2" fmla="*/ 92 h 807421"/>
                <a:gd name="connsiteX3" fmla="*/ 1349406 w 1351993"/>
                <a:gd name="connsiteY3" fmla="*/ 807421 h 807421"/>
              </a:gdLst>
              <a:ahLst/>
              <a:cxnLst>
                <a:cxn ang="0">
                  <a:pos x="connsiteX0" y="connsiteY0"/>
                </a:cxn>
                <a:cxn ang="0">
                  <a:pos x="connsiteX1" y="connsiteY1"/>
                </a:cxn>
                <a:cxn ang="0">
                  <a:pos x="connsiteX2" y="connsiteY2"/>
                </a:cxn>
                <a:cxn ang="0">
                  <a:pos x="connsiteX3" y="connsiteY3"/>
                </a:cxn>
              </a:cxnLst>
              <a:rect l="l" t="t" r="r" b="b"/>
              <a:pathLst>
                <a:path w="1351993" h="807421">
                  <a:moveTo>
                    <a:pt x="1349406" y="807421"/>
                  </a:moveTo>
                  <a:lnTo>
                    <a:pt x="0" y="0"/>
                  </a:lnTo>
                  <a:lnTo>
                    <a:pt x="1351993" y="92"/>
                  </a:lnTo>
                  <a:cubicBezTo>
                    <a:pt x="1351131" y="269202"/>
                    <a:pt x="1350268" y="538311"/>
                    <a:pt x="1349406" y="807421"/>
                  </a:cubicBezTo>
                  <a:close/>
                </a:path>
              </a:pathLst>
            </a:custGeom>
            <a:solidFill>
              <a:srgbClr val="050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2" name="TextBox 191"/>
          <p:cNvSpPr txBox="1"/>
          <p:nvPr/>
        </p:nvSpPr>
        <p:spPr>
          <a:xfrm>
            <a:off x="34026835" y="15722666"/>
            <a:ext cx="8849591" cy="10864513"/>
          </a:xfrm>
          <a:prstGeom prst="rect">
            <a:avLst/>
          </a:prstGeom>
          <a:noFill/>
        </p:spPr>
        <p:txBody>
          <a:bodyPr wrap="square" rtlCol="0">
            <a:spAutoFit/>
          </a:bodyPr>
          <a:lstStyle/>
          <a:p>
            <a:pPr marL="514350" lvl="0" indent="-514350">
              <a:buFont typeface="+mj-lt"/>
              <a:buAutoNum type="arabicPeriod"/>
            </a:pPr>
            <a:r>
              <a:rPr lang="en-US" sz="2800">
                <a:cs typeface="Times New Roman" pitchFamily="18" charset="0"/>
              </a:rPr>
              <a:t>Your Text Goes Here. You can change the size, font, and content of this text. </a:t>
            </a:r>
            <a:endParaRPr lang="en-US" sz="2800" smtClean="0">
              <a:cs typeface="Times New Roman" pitchFamily="18" charset="0"/>
            </a:endParaRPr>
          </a:p>
          <a:p>
            <a:pPr marL="514350" lvl="0" indent="-514350">
              <a:buFont typeface="+mj-lt"/>
              <a:buAutoNum type="arabicPeriod"/>
            </a:pPr>
            <a:r>
              <a:rPr lang="en-US" sz="2800" smtClean="0">
                <a:cs typeface="Times New Roman" pitchFamily="18" charset="0"/>
              </a:rPr>
              <a:t>We </a:t>
            </a:r>
            <a:r>
              <a:rPr lang="en-US" sz="2800">
                <a:cs typeface="Times New Roman" pitchFamily="18" charset="0"/>
              </a:rPr>
              <a:t>have included some pictures that can be moved, or removed, at your discretion. </a:t>
            </a:r>
            <a:endParaRPr lang="en-US" sz="2800" smtClean="0">
              <a:cs typeface="Times New Roman" pitchFamily="18" charset="0"/>
            </a:endParaRPr>
          </a:p>
          <a:p>
            <a:pPr marL="514350" lvl="0" indent="-514350">
              <a:buFont typeface="+mj-lt"/>
              <a:buAutoNum type="arabicPeriod"/>
            </a:pPr>
            <a:r>
              <a:rPr lang="en-US" sz="2800" smtClean="0">
                <a:cs typeface="Times New Roman" pitchFamily="18" charset="0"/>
              </a:rPr>
              <a:t>We </a:t>
            </a:r>
            <a:r>
              <a:rPr lang="en-US" sz="2800">
                <a:cs typeface="Times New Roman" pitchFamily="18" charset="0"/>
              </a:rPr>
              <a:t>have also included your university’s logo. Your Text Goes Here. </a:t>
            </a:r>
            <a:endParaRPr lang="en-US" sz="2800" smtClean="0">
              <a:cs typeface="Times New Roman" pitchFamily="18" charset="0"/>
            </a:endParaRPr>
          </a:p>
          <a:p>
            <a:pPr marL="514350" lvl="0" indent="-514350">
              <a:buFont typeface="+mj-lt"/>
              <a:buAutoNum type="arabicPeriod"/>
            </a:pPr>
            <a:r>
              <a:rPr lang="en-US" sz="2800" smtClean="0">
                <a:cs typeface="Times New Roman" pitchFamily="18" charset="0"/>
              </a:rPr>
              <a:t>You </a:t>
            </a:r>
            <a:r>
              <a:rPr lang="en-US" sz="2800">
                <a:cs typeface="Times New Roman" pitchFamily="18" charset="0"/>
              </a:rPr>
              <a:t>can change the size, font, and content of this text. We have included some pictures that can be moved, or removed, at your discretion. </a:t>
            </a:r>
            <a:r>
              <a:rPr lang="en-US" sz="2800" smtClean="0">
                <a:cs typeface="Times New Roman" pitchFamily="18" charset="0"/>
              </a:rPr>
              <a:t>W</a:t>
            </a:r>
          </a:p>
          <a:p>
            <a:pPr marL="514350" lvl="0" indent="-514350">
              <a:buFont typeface="+mj-lt"/>
              <a:buAutoNum type="arabicPeriod"/>
            </a:pPr>
            <a:r>
              <a:rPr lang="en-US" sz="2800" smtClean="0">
                <a:cs typeface="Times New Roman" pitchFamily="18" charset="0"/>
              </a:rPr>
              <a:t>e </a:t>
            </a:r>
            <a:r>
              <a:rPr lang="en-US" sz="2800">
                <a:cs typeface="Times New Roman" pitchFamily="18" charset="0"/>
              </a:rPr>
              <a:t>have also included your university’s logo. </a:t>
            </a:r>
          </a:p>
          <a:p>
            <a:pPr marL="514350" lvl="0" indent="-514350">
              <a:buFont typeface="+mj-lt"/>
              <a:buAutoNum type="arabicPeriod"/>
            </a:pPr>
            <a:r>
              <a:rPr lang="en-US" sz="2800">
                <a:solidFill>
                  <a:prstClr val="black"/>
                </a:solidFill>
                <a:cs typeface="Times New Roman" pitchFamily="18" charset="0"/>
              </a:rPr>
              <a:t>Your Text Goes Here. You can change the size, font, and content of this text. </a:t>
            </a:r>
            <a:endParaRPr lang="en-US" sz="2800" smtClean="0">
              <a:solidFill>
                <a:prstClr val="black"/>
              </a:solidFill>
              <a:cs typeface="Times New Roman" pitchFamily="18" charset="0"/>
            </a:endParaRPr>
          </a:p>
          <a:p>
            <a:pPr marL="514350" lvl="0" indent="-514350">
              <a:buFont typeface="+mj-lt"/>
              <a:buAutoNum type="arabicPeriod"/>
            </a:pPr>
            <a:r>
              <a:rPr lang="en-US" sz="2800">
                <a:cs typeface="Times New Roman" pitchFamily="18" charset="0"/>
              </a:rPr>
              <a:t>Your Text Goes Here. You can change the size, font, and content of this text. </a:t>
            </a:r>
          </a:p>
          <a:p>
            <a:pPr marL="514350" lvl="0" indent="-514350">
              <a:buFont typeface="+mj-lt"/>
              <a:buAutoNum type="arabicPeriod"/>
            </a:pPr>
            <a:r>
              <a:rPr lang="en-US" sz="2800">
                <a:cs typeface="Times New Roman" pitchFamily="18" charset="0"/>
              </a:rPr>
              <a:t>We have included some pictures that can be moved, or removed, at your discretion. </a:t>
            </a:r>
          </a:p>
          <a:p>
            <a:pPr marL="514350" lvl="0" indent="-514350">
              <a:buFont typeface="+mj-lt"/>
              <a:buAutoNum type="arabicPeriod"/>
            </a:pPr>
            <a:r>
              <a:rPr lang="en-US" sz="2800">
                <a:cs typeface="Times New Roman" pitchFamily="18" charset="0"/>
              </a:rPr>
              <a:t>We have also included your university’s logo. Your Text Goes Here. </a:t>
            </a:r>
          </a:p>
          <a:p>
            <a:pPr marL="514350" lvl="0" indent="-514350">
              <a:buFont typeface="+mj-lt"/>
              <a:buAutoNum type="arabicPeriod"/>
            </a:pPr>
            <a:r>
              <a:rPr lang="en-US" sz="2800">
                <a:cs typeface="Times New Roman" pitchFamily="18" charset="0"/>
              </a:rPr>
              <a:t>You can change the size, font, and content of this text. We have included some pictures that can be moved, or removed, at your discretion. W</a:t>
            </a:r>
          </a:p>
          <a:p>
            <a:pPr marL="514350" lvl="0" indent="-514350">
              <a:buFont typeface="+mj-lt"/>
              <a:buAutoNum type="arabicPeriod"/>
            </a:pPr>
            <a:r>
              <a:rPr lang="en-US" sz="2800">
                <a:cs typeface="Times New Roman" pitchFamily="18" charset="0"/>
              </a:rPr>
              <a:t>e have also included your university’s logo. </a:t>
            </a:r>
          </a:p>
          <a:p>
            <a:pPr marL="514350" lvl="0" indent="-514350">
              <a:buFont typeface="+mj-lt"/>
              <a:buAutoNum type="arabicPeriod"/>
            </a:pPr>
            <a:r>
              <a:rPr lang="en-US" sz="2800">
                <a:solidFill>
                  <a:prstClr val="black"/>
                </a:solidFill>
                <a:cs typeface="Times New Roman" pitchFamily="18" charset="0"/>
              </a:rPr>
              <a:t>Your Text Goes Here. You can change the size, font, and content of this text. </a:t>
            </a:r>
            <a:endParaRPr lang="en-US" sz="2800">
              <a:cs typeface="Times New Roman" pitchFamily="18" charset="0"/>
            </a:endParaRPr>
          </a:p>
          <a:p>
            <a:pPr marL="514350" lvl="0" indent="-514350">
              <a:buFont typeface="+mj-lt"/>
              <a:buAutoNum type="arabicPeriod"/>
            </a:pPr>
            <a:endParaRPr lang="en-US" sz="2800" dirty="0">
              <a:latin typeface="+mj-lt"/>
              <a:cs typeface="Times New Roman" pitchFamily="18" charset="0"/>
            </a:endParaRPr>
          </a:p>
        </p:txBody>
      </p:sp>
      <p:sp>
        <p:nvSpPr>
          <p:cNvPr id="193" name="TextBox 192"/>
          <p:cNvSpPr txBox="1"/>
          <p:nvPr/>
        </p:nvSpPr>
        <p:spPr>
          <a:xfrm>
            <a:off x="33895747" y="28734554"/>
            <a:ext cx="8849591" cy="2862322"/>
          </a:xfrm>
          <a:prstGeom prst="rect">
            <a:avLst/>
          </a:prstGeom>
          <a:noFill/>
        </p:spPr>
        <p:txBody>
          <a:bodyPr wrap="square" rtlCol="0">
            <a:spAutoFit/>
          </a:bodyPr>
          <a:lstStyle/>
          <a:p>
            <a:pPr lvl="0"/>
            <a:r>
              <a:rPr lang="en-US" sz="3600" dirty="0" smtClean="0">
                <a:latin typeface="+mj-lt"/>
                <a:cs typeface="Times New Roman" pitchFamily="18" charset="0"/>
              </a:rPr>
              <a:t>Your Text Goes Here. You can change the size, font, and content of this text. We have included some pictures that can be moved, or removed, at your discretion. We have also included your university’s logo</a:t>
            </a:r>
            <a:r>
              <a:rPr lang="en-US" sz="3600" smtClean="0">
                <a:latin typeface="+mj-lt"/>
                <a:cs typeface="Times New Roman" pitchFamily="18" charset="0"/>
              </a:rPr>
              <a:t>. </a:t>
            </a:r>
            <a:endParaRPr lang="en-US" sz="3600" dirty="0">
              <a:latin typeface="+mj-lt"/>
              <a:cs typeface="Times New Roman" pitchFamily="18" charset="0"/>
            </a:endParaRPr>
          </a:p>
        </p:txBody>
      </p:sp>
      <p:grpSp>
        <p:nvGrpSpPr>
          <p:cNvPr id="7" name="Group 6"/>
          <p:cNvGrpSpPr/>
          <p:nvPr/>
        </p:nvGrpSpPr>
        <p:grpSpPr>
          <a:xfrm>
            <a:off x="11099101" y="6172201"/>
            <a:ext cx="21133498" cy="801502"/>
            <a:chOff x="11099101" y="6172201"/>
            <a:chExt cx="21133498" cy="801502"/>
          </a:xfrm>
        </p:grpSpPr>
        <p:sp>
          <p:nvSpPr>
            <p:cNvPr id="196" name="Rectangle 195"/>
            <p:cNvSpPr/>
            <p:nvPr/>
          </p:nvSpPr>
          <p:spPr>
            <a:xfrm>
              <a:off x="11099101" y="6172201"/>
              <a:ext cx="21133498" cy="801502"/>
            </a:xfrm>
            <a:prstGeom prst="rect">
              <a:avLst/>
            </a:prstGeom>
            <a:gradFill flip="none" rotWithShape="1">
              <a:gsLst>
                <a:gs pos="833">
                  <a:srgbClr val="002882"/>
                </a:gs>
                <a:gs pos="58000">
                  <a:srgbClr val="0033A0"/>
                </a:gs>
                <a:gs pos="100000">
                  <a:srgbClr val="0045DE"/>
                </a:gs>
              </a:gsLst>
              <a:lin ang="0" scaled="1"/>
              <a:tileRect/>
            </a:gradFill>
            <a:ln>
              <a:noFill/>
            </a:ln>
            <a:effectLst>
              <a:outerShdw blurRad="152400" dist="38100" dir="2700000" algn="tl"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7" name="TextBox 196"/>
            <p:cNvSpPr txBox="1"/>
            <p:nvPr/>
          </p:nvSpPr>
          <p:spPr>
            <a:xfrm>
              <a:off x="11729923" y="6252644"/>
              <a:ext cx="19116083" cy="719714"/>
            </a:xfrm>
            <a:prstGeom prst="rect">
              <a:avLst/>
            </a:prstGeom>
            <a:noFill/>
          </p:spPr>
          <p:txBody>
            <a:bodyPr wrap="square" rtlCol="0">
              <a:spAutoFit/>
            </a:bodyPr>
            <a:lstStyle/>
            <a:p>
              <a:r>
                <a:rPr lang="en-US" sz="4000" b="1" smtClean="0">
                  <a:solidFill>
                    <a:schemeClr val="bg1"/>
                  </a:solidFill>
                  <a:latin typeface="Arial" pitchFamily="34" charset="0"/>
                  <a:cs typeface="Arial" pitchFamily="34" charset="0"/>
                </a:rPr>
                <a:t>Materials and Methods</a:t>
              </a:r>
              <a:endParaRPr lang="en-US" sz="4000" b="1">
                <a:solidFill>
                  <a:schemeClr val="bg1"/>
                </a:solidFill>
                <a:latin typeface="Arial" pitchFamily="34" charset="0"/>
                <a:cs typeface="Arial" pitchFamily="34" charset="0"/>
              </a:endParaRPr>
            </a:p>
          </p:txBody>
        </p:sp>
      </p:grpSp>
      <p:grpSp>
        <p:nvGrpSpPr>
          <p:cNvPr id="201" name="Group 200"/>
          <p:cNvGrpSpPr/>
          <p:nvPr/>
        </p:nvGrpSpPr>
        <p:grpSpPr>
          <a:xfrm>
            <a:off x="11099101" y="13848241"/>
            <a:ext cx="21133498" cy="801502"/>
            <a:chOff x="11099101" y="6172201"/>
            <a:chExt cx="21133498" cy="801502"/>
          </a:xfrm>
        </p:grpSpPr>
        <p:sp>
          <p:nvSpPr>
            <p:cNvPr id="202" name="Rectangle 201"/>
            <p:cNvSpPr/>
            <p:nvPr/>
          </p:nvSpPr>
          <p:spPr>
            <a:xfrm>
              <a:off x="11099101" y="6172201"/>
              <a:ext cx="21133498" cy="801502"/>
            </a:xfrm>
            <a:prstGeom prst="rect">
              <a:avLst/>
            </a:prstGeom>
            <a:gradFill flip="none" rotWithShape="1">
              <a:gsLst>
                <a:gs pos="833">
                  <a:srgbClr val="002882"/>
                </a:gs>
                <a:gs pos="58000">
                  <a:srgbClr val="0033A0"/>
                </a:gs>
                <a:gs pos="100000">
                  <a:srgbClr val="0045DE"/>
                </a:gs>
              </a:gsLst>
              <a:lin ang="0" scaled="1"/>
              <a:tileRect/>
            </a:gradFill>
            <a:ln>
              <a:noFill/>
            </a:ln>
            <a:effectLst>
              <a:outerShdw blurRad="152400" dist="38100" dir="2700000" algn="tl"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3" name="TextBox 202"/>
            <p:cNvSpPr txBox="1"/>
            <p:nvPr/>
          </p:nvSpPr>
          <p:spPr>
            <a:xfrm>
              <a:off x="11729923" y="6252644"/>
              <a:ext cx="19116083" cy="719714"/>
            </a:xfrm>
            <a:prstGeom prst="rect">
              <a:avLst/>
            </a:prstGeom>
            <a:noFill/>
          </p:spPr>
          <p:txBody>
            <a:bodyPr wrap="square" rtlCol="0">
              <a:spAutoFit/>
            </a:bodyPr>
            <a:lstStyle/>
            <a:p>
              <a:r>
                <a:rPr lang="en-US" sz="4000" b="1" smtClean="0">
                  <a:solidFill>
                    <a:schemeClr val="bg1"/>
                  </a:solidFill>
                  <a:latin typeface="Arial" pitchFamily="34" charset="0"/>
                  <a:cs typeface="Arial" pitchFamily="34" charset="0"/>
                </a:rPr>
                <a:t>Results</a:t>
              </a:r>
              <a:endParaRPr lang="en-US" sz="4000" b="1">
                <a:solidFill>
                  <a:schemeClr val="bg1"/>
                </a:solidFill>
                <a:latin typeface="Arial" pitchFamily="34" charset="0"/>
                <a:cs typeface="Arial" pitchFamily="34" charset="0"/>
              </a:endParaRPr>
            </a:p>
          </p:txBody>
        </p:sp>
      </p:grpSp>
      <p:graphicFrame>
        <p:nvGraphicFramePr>
          <p:cNvPr id="204" name="Chart 203"/>
          <p:cNvGraphicFramePr/>
          <p:nvPr>
            <p:extLst>
              <p:ext uri="{D42A27DB-BD31-4B8C-83A1-F6EECF244321}">
                <p14:modId xmlns:p14="http://schemas.microsoft.com/office/powerpoint/2010/main" val="3642851926"/>
              </p:ext>
            </p:extLst>
          </p:nvPr>
        </p:nvGraphicFramePr>
        <p:xfrm>
          <a:off x="21953649" y="23915985"/>
          <a:ext cx="9829800" cy="534238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05" name="Chart 204"/>
          <p:cNvGraphicFramePr/>
          <p:nvPr>
            <p:extLst>
              <p:ext uri="{D42A27DB-BD31-4B8C-83A1-F6EECF244321}">
                <p14:modId xmlns:p14="http://schemas.microsoft.com/office/powerpoint/2010/main" val="254276313"/>
              </p:ext>
            </p:extLst>
          </p:nvPr>
        </p:nvGraphicFramePr>
        <p:xfrm>
          <a:off x="22182249" y="14927706"/>
          <a:ext cx="9505802" cy="4470316"/>
        </p:xfrm>
        <a:graphic>
          <a:graphicData uri="http://schemas.openxmlformats.org/drawingml/2006/chart">
            <c:chart xmlns:c="http://schemas.openxmlformats.org/drawingml/2006/chart" xmlns:r="http://schemas.openxmlformats.org/officeDocument/2006/relationships" r:id="rId8"/>
          </a:graphicData>
        </a:graphic>
      </p:graphicFrame>
      <p:sp>
        <p:nvSpPr>
          <p:cNvPr id="206" name="TextBox 205"/>
          <p:cNvSpPr txBox="1"/>
          <p:nvPr/>
        </p:nvSpPr>
        <p:spPr>
          <a:xfrm>
            <a:off x="22498049" y="7392980"/>
            <a:ext cx="9734550" cy="5693866"/>
          </a:xfrm>
          <a:prstGeom prst="rect">
            <a:avLst/>
          </a:prstGeom>
          <a:noFill/>
        </p:spPr>
        <p:txBody>
          <a:bodyPr wrap="square" rtlCol="0">
            <a:spAutoFit/>
          </a:bodyPr>
          <a:lstStyle/>
          <a:p>
            <a:pPr lvl="0"/>
            <a:r>
              <a:rPr lang="en-US" sz="3600" dirty="0" smtClean="0">
                <a:latin typeface="+mj-lt"/>
                <a:cs typeface="Times New Roman" pitchFamily="18" charset="0"/>
              </a:rPr>
              <a:t>Your Text Goes Here. You can change the size, font, and content of this text. We have included some pictures that can be moved, or removed, at your discretion. Your </a:t>
            </a:r>
            <a:r>
              <a:rPr lang="en-US" sz="3600" dirty="0">
                <a:latin typeface="+mj-lt"/>
                <a:cs typeface="Times New Roman" pitchFamily="18" charset="0"/>
              </a:rPr>
              <a:t>Text Goes Here</a:t>
            </a:r>
            <a:r>
              <a:rPr lang="en-US" sz="3600">
                <a:latin typeface="+mj-lt"/>
                <a:cs typeface="Times New Roman" pitchFamily="18" charset="0"/>
              </a:rPr>
              <a:t>. </a:t>
            </a:r>
            <a:endParaRPr lang="en-US" sz="3600" smtClean="0">
              <a:latin typeface="+mj-lt"/>
              <a:cs typeface="Times New Roman" pitchFamily="18" charset="0"/>
            </a:endParaRPr>
          </a:p>
          <a:p>
            <a:pPr lvl="0"/>
            <a:endParaRPr lang="en-US" sz="3600">
              <a:latin typeface="+mj-lt"/>
              <a:cs typeface="Times New Roman" pitchFamily="18" charset="0"/>
            </a:endParaRPr>
          </a:p>
          <a:p>
            <a:pPr lvl="0"/>
            <a:r>
              <a:rPr lang="en-US" sz="3600" smtClean="0">
                <a:latin typeface="+mj-lt"/>
                <a:cs typeface="Times New Roman" pitchFamily="18" charset="0"/>
              </a:rPr>
              <a:t>You </a:t>
            </a:r>
            <a:r>
              <a:rPr lang="en-US" sz="3600" dirty="0">
                <a:latin typeface="+mj-lt"/>
                <a:cs typeface="Times New Roman" pitchFamily="18" charset="0"/>
              </a:rPr>
              <a:t>can change the size, font, and content of this text. We have included some pictures that can be moved, or removed, at your discretion. We have also included your university’s logo. </a:t>
            </a:r>
            <a:endParaRPr lang="en-US" sz="4000" dirty="0">
              <a:latin typeface="+mj-lt"/>
              <a:cs typeface="Times New Roman" pitchFamily="18" charset="0"/>
            </a:endParaRPr>
          </a:p>
          <a:p>
            <a:endParaRPr lang="en-US" sz="4000" dirty="0">
              <a:latin typeface="+mj-lt"/>
              <a:cs typeface="Times New Roman" pitchFamily="18" charset="0"/>
            </a:endParaRPr>
          </a:p>
        </p:txBody>
      </p:sp>
      <p:sp>
        <p:nvSpPr>
          <p:cNvPr id="207" name="TextBox 206"/>
          <p:cNvSpPr txBox="1"/>
          <p:nvPr/>
        </p:nvSpPr>
        <p:spPr>
          <a:xfrm>
            <a:off x="22498049" y="29053062"/>
            <a:ext cx="9734550" cy="2308324"/>
          </a:xfrm>
          <a:prstGeom prst="rect">
            <a:avLst/>
          </a:prstGeom>
          <a:noFill/>
        </p:spPr>
        <p:txBody>
          <a:bodyPr wrap="square" rtlCol="0">
            <a:spAutoFit/>
          </a:bodyPr>
          <a:lstStyle/>
          <a:p>
            <a:pPr lvl="0"/>
            <a:r>
              <a:rPr lang="en-US" sz="3600" smtClean="0">
                <a:latin typeface="+mj-lt"/>
                <a:cs typeface="Times New Roman" pitchFamily="18" charset="0"/>
              </a:rPr>
              <a:t>Your </a:t>
            </a:r>
            <a:r>
              <a:rPr lang="en-US" sz="3600" dirty="0" smtClean="0">
                <a:latin typeface="+mj-lt"/>
                <a:cs typeface="Times New Roman" pitchFamily="18" charset="0"/>
              </a:rPr>
              <a:t>Text Goes Here. You can change the size, font, and content of this text. We have included some pictures that can be moved, or removed, at your discretion</a:t>
            </a:r>
            <a:r>
              <a:rPr lang="en-US" sz="3600" smtClean="0">
                <a:latin typeface="+mj-lt"/>
                <a:cs typeface="Times New Roman" pitchFamily="18" charset="0"/>
              </a:rPr>
              <a:t>. </a:t>
            </a:r>
            <a:endParaRPr lang="en-US" sz="4000" dirty="0">
              <a:latin typeface="+mj-lt"/>
              <a:cs typeface="Times New Roman" pitchFamily="18" charset="0"/>
            </a:endParaRPr>
          </a:p>
        </p:txBody>
      </p:sp>
      <p:sp>
        <p:nvSpPr>
          <p:cNvPr id="56" name="Text Box 29"/>
          <p:cNvSpPr txBox="1">
            <a:spLocks noChangeArrowheads="1"/>
          </p:cNvSpPr>
          <p:nvPr/>
        </p:nvSpPr>
        <p:spPr bwMode="auto">
          <a:xfrm>
            <a:off x="9723438" y="9912350"/>
            <a:ext cx="24460200" cy="10823575"/>
          </a:xfrm>
          <a:prstGeom prst="rect">
            <a:avLst/>
          </a:prstGeom>
          <a:solidFill>
            <a:schemeClr val="tx1">
              <a:lumMod val="75000"/>
              <a:lumOff val="25000"/>
            </a:schemeClr>
          </a:solidFill>
          <a:ln w="9525">
            <a:solidFill>
              <a:schemeClr val="tx1"/>
            </a:solidFill>
            <a:miter lim="800000"/>
            <a:headEnd/>
            <a:tailEnd/>
          </a:ln>
          <a:effectLst/>
        </p:spPr>
        <p:txBody>
          <a:bodyPr lIns="228600" tIns="228600" rIns="228600" bIns="228600">
            <a:spAutoFit/>
          </a:bodyPr>
          <a:lstStyle/>
          <a:p>
            <a:pPr defTabSz="3762375">
              <a:defRPr/>
            </a:pPr>
            <a:r>
              <a:rPr lang="en-US" altLang="ja-JP" sz="4600" dirty="0">
                <a:solidFill>
                  <a:schemeClr val="bg2">
                    <a:lumMod val="20000"/>
                    <a:lumOff val="80000"/>
                  </a:schemeClr>
                </a:solidFill>
                <a:latin typeface="Arial" pitchFamily="34" charset="0"/>
                <a:ea typeface="MS PGothic" pitchFamily="34" charset="-128"/>
              </a:rPr>
              <a:t>This template complements of MakeSigns.com</a:t>
            </a:r>
          </a:p>
          <a:p>
            <a:pPr defTabSz="3762375">
              <a:defRPr/>
            </a:pPr>
            <a:endParaRPr lang="en-US" altLang="ja-JP" sz="4600" dirty="0">
              <a:solidFill>
                <a:schemeClr val="bg2">
                  <a:lumMod val="20000"/>
                  <a:lumOff val="80000"/>
                </a:schemeClr>
              </a:solidFill>
              <a:latin typeface="Arial" pitchFamily="34" charset="0"/>
              <a:ea typeface="MS PGothic" pitchFamily="34" charset="-128"/>
            </a:endParaRPr>
          </a:p>
          <a:p>
            <a:pPr defTabSz="3762375">
              <a:defRPr/>
            </a:pPr>
            <a:r>
              <a:rPr lang="en-US" altLang="ja-JP" sz="4600" dirty="0">
                <a:solidFill>
                  <a:schemeClr val="bg2">
                    <a:lumMod val="20000"/>
                    <a:lumOff val="80000"/>
                  </a:schemeClr>
                </a:solidFill>
                <a:latin typeface="Arial" pitchFamily="34" charset="0"/>
                <a:ea typeface="MS PGothic" pitchFamily="34" charset="-128"/>
              </a:rPr>
              <a:t>If you opened this file directly from a web browser, you’ll want to save it to your computer before adding your poster information.</a:t>
            </a:r>
            <a:br>
              <a:rPr lang="en-US" altLang="ja-JP" sz="4600" dirty="0">
                <a:solidFill>
                  <a:schemeClr val="bg2">
                    <a:lumMod val="20000"/>
                    <a:lumOff val="80000"/>
                  </a:schemeClr>
                </a:solidFill>
                <a:latin typeface="Arial" pitchFamily="34" charset="0"/>
                <a:ea typeface="MS PGothic" pitchFamily="34" charset="-128"/>
              </a:rPr>
            </a:br>
            <a:endParaRPr lang="en-US" altLang="ja-JP" sz="4600" dirty="0">
              <a:solidFill>
                <a:schemeClr val="bg2">
                  <a:lumMod val="20000"/>
                  <a:lumOff val="80000"/>
                </a:schemeClr>
              </a:solidFill>
              <a:latin typeface="Arial" pitchFamily="34" charset="0"/>
              <a:ea typeface="MS PGothic" pitchFamily="34" charset="-128"/>
            </a:endParaRPr>
          </a:p>
          <a:p>
            <a:pPr defTabSz="3762375">
              <a:defRPr/>
            </a:pPr>
            <a:r>
              <a:rPr lang="en-US" altLang="ja-JP" sz="4600" dirty="0">
                <a:solidFill>
                  <a:schemeClr val="bg2">
                    <a:lumMod val="20000"/>
                    <a:lumOff val="80000"/>
                  </a:schemeClr>
                </a:solidFill>
                <a:latin typeface="Arial" pitchFamily="34" charset="0"/>
                <a:ea typeface="MS PGothic" pitchFamily="34" charset="-128"/>
              </a:rPr>
              <a:t>This template has a page size of </a:t>
            </a:r>
            <a:r>
              <a:rPr lang="en-US" altLang="ja-JP" sz="4600" b="1" dirty="0">
                <a:solidFill>
                  <a:schemeClr val="bg2">
                    <a:lumMod val="20000"/>
                    <a:lumOff val="80000"/>
                  </a:schemeClr>
                </a:solidFill>
                <a:latin typeface="Arial" pitchFamily="34" charset="0"/>
                <a:ea typeface="MS PGothic" pitchFamily="34" charset="-128"/>
              </a:rPr>
              <a:t>36”x 48”</a:t>
            </a:r>
            <a:r>
              <a:rPr lang="en-US" altLang="ja-JP" sz="4600" dirty="0">
                <a:solidFill>
                  <a:schemeClr val="bg2">
                    <a:lumMod val="20000"/>
                    <a:lumOff val="80000"/>
                  </a:schemeClr>
                </a:solidFill>
                <a:latin typeface="Arial" pitchFamily="34" charset="0"/>
                <a:ea typeface="MS PGothic" pitchFamily="34" charset="-128"/>
              </a:rPr>
              <a:t>. When uploaded at MakeSigns.com, this template can be used to order posters in the following sizes: </a:t>
            </a:r>
            <a:r>
              <a:rPr lang="en-US" altLang="ja-JP" sz="4600" b="1" dirty="0">
                <a:solidFill>
                  <a:schemeClr val="bg2">
                    <a:lumMod val="20000"/>
                    <a:lumOff val="80000"/>
                  </a:schemeClr>
                </a:solidFill>
                <a:latin typeface="Arial" pitchFamily="34" charset="0"/>
                <a:ea typeface="MS PGothic" pitchFamily="34" charset="-128"/>
              </a:rPr>
              <a:t>36”x 48”</a:t>
            </a:r>
            <a:r>
              <a:rPr lang="en-US" altLang="ja-JP" sz="4600" dirty="0">
                <a:solidFill>
                  <a:schemeClr val="bg2">
                    <a:lumMod val="20000"/>
                    <a:lumOff val="80000"/>
                  </a:schemeClr>
                </a:solidFill>
                <a:latin typeface="Arial" pitchFamily="34" charset="0"/>
                <a:ea typeface="MS PGothic" pitchFamily="34" charset="-128"/>
              </a:rPr>
              <a:t>, </a:t>
            </a:r>
            <a:r>
              <a:rPr lang="en-US" altLang="ja-JP" sz="4600" b="1" dirty="0">
                <a:solidFill>
                  <a:schemeClr val="bg2">
                    <a:lumMod val="20000"/>
                    <a:lumOff val="80000"/>
                  </a:schemeClr>
                </a:solidFill>
                <a:latin typeface="Arial" pitchFamily="34" charset="0"/>
                <a:ea typeface="MS PGothic" pitchFamily="34" charset="-128"/>
              </a:rPr>
              <a:t>42”x 56”, 31.5”x 42”, and 27”x 36”.</a:t>
            </a:r>
            <a:br>
              <a:rPr lang="en-US" altLang="ja-JP" sz="4600" b="1" dirty="0">
                <a:solidFill>
                  <a:schemeClr val="bg2">
                    <a:lumMod val="20000"/>
                    <a:lumOff val="80000"/>
                  </a:schemeClr>
                </a:solidFill>
                <a:latin typeface="Arial" pitchFamily="34" charset="0"/>
                <a:ea typeface="MS PGothic" pitchFamily="34" charset="-128"/>
              </a:rPr>
            </a:br>
            <a:endParaRPr lang="en-US" altLang="ja-JP" sz="4600" dirty="0">
              <a:solidFill>
                <a:schemeClr val="bg2">
                  <a:lumMod val="20000"/>
                  <a:lumOff val="80000"/>
                </a:schemeClr>
              </a:solidFill>
              <a:latin typeface="Arial" pitchFamily="34" charset="0"/>
              <a:ea typeface="MS PGothic" pitchFamily="34" charset="-128"/>
            </a:endParaRPr>
          </a:p>
          <a:p>
            <a:pPr defTabSz="3762375">
              <a:defRPr/>
            </a:pPr>
            <a:r>
              <a:rPr lang="en-US" altLang="ja-JP" sz="4600" dirty="0">
                <a:solidFill>
                  <a:schemeClr val="bg2">
                    <a:lumMod val="20000"/>
                    <a:lumOff val="80000"/>
                  </a:schemeClr>
                </a:solidFill>
                <a:latin typeface="Arial" pitchFamily="34" charset="0"/>
                <a:ea typeface="MS PGothic" pitchFamily="34" charset="-128"/>
              </a:rPr>
              <a:t>We recommend that you avoid changing the page size of the template. Please keep in mind, if you do change the page size it will alter the available print sizes listed above.</a:t>
            </a:r>
          </a:p>
          <a:p>
            <a:pPr defTabSz="3762375">
              <a:defRPr/>
            </a:pPr>
            <a:r>
              <a:rPr lang="en-US" altLang="ja-JP" sz="4600" dirty="0">
                <a:solidFill>
                  <a:schemeClr val="bg2">
                    <a:lumMod val="20000"/>
                    <a:lumOff val="80000"/>
                  </a:schemeClr>
                </a:solidFill>
                <a:latin typeface="Arial" pitchFamily="34" charset="0"/>
                <a:ea typeface="MS PGothic" pitchFamily="34" charset="-128"/>
              </a:rPr>
              <a:t>Any changes to the template size should be done before entering your information.</a:t>
            </a:r>
          </a:p>
          <a:p>
            <a:pPr defTabSz="3762375">
              <a:defRPr/>
            </a:pPr>
            <a:r>
              <a:rPr lang="en-US" altLang="ja-JP" sz="4600" dirty="0">
                <a:solidFill>
                  <a:schemeClr val="bg2">
                    <a:lumMod val="20000"/>
                    <a:lumOff val="80000"/>
                  </a:schemeClr>
                </a:solidFill>
                <a:latin typeface="Arial" pitchFamily="34" charset="0"/>
                <a:ea typeface="MS PGothic" pitchFamily="34" charset="-128"/>
              </a:rPr>
              <a:t>If you have any questions about creating a scientific poster, visit MakeSigns.com or email us at support@graphicsland.com</a:t>
            </a:r>
          </a:p>
          <a:p>
            <a:pPr algn="r" defTabSz="3762375">
              <a:defRPr/>
            </a:pPr>
            <a:r>
              <a:rPr lang="en-US" altLang="ja-JP" sz="3500" dirty="0">
                <a:solidFill>
                  <a:schemeClr val="bg2">
                    <a:lumMod val="20000"/>
                    <a:lumOff val="80000"/>
                  </a:schemeClr>
                </a:solidFill>
                <a:latin typeface="Arial" pitchFamily="34" charset="0"/>
                <a:ea typeface="MS PGothic" pitchFamily="34" charset="-128"/>
              </a:rPr>
              <a:t>©2010 Graphicsland</a:t>
            </a:r>
            <a:endParaRPr lang="en-US" sz="3500" dirty="0">
              <a:solidFill>
                <a:schemeClr val="bg2">
                  <a:lumMod val="20000"/>
                  <a:lumOff val="80000"/>
                </a:schemeClr>
              </a:solidFill>
              <a:latin typeface="Arial" pitchFamily="34" charset="0"/>
              <a:ea typeface="MS PGothic" pitchFamily="34" charset="-128"/>
            </a:endParaRPr>
          </a:p>
        </p:txBody>
      </p:sp>
    </p:spTree>
    <p:extLst>
      <p:ext uri="{BB962C8B-B14F-4D97-AF65-F5344CB8AC3E}">
        <p14:creationId xmlns:p14="http://schemas.microsoft.com/office/powerpoint/2010/main" val="24491807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1622</TotalTime>
  <Words>1117</Words>
  <Application>Microsoft Office PowerPoint</Application>
  <PresentationFormat>Custom</PresentationFormat>
  <Paragraphs>69</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jessie</dc:creator>
  <cp:lastModifiedBy>jessie</cp:lastModifiedBy>
  <cp:revision>35</cp:revision>
  <dcterms:created xsi:type="dcterms:W3CDTF">2015-06-02T17:01:52Z</dcterms:created>
  <dcterms:modified xsi:type="dcterms:W3CDTF">2017-03-09T20:28:02Z</dcterms:modified>
</cp:coreProperties>
</file>