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82" y="-336"/>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12513920"/>
        <c:axId val="212515456"/>
        <c:axId val="0"/>
      </c:bar3DChart>
      <c:catAx>
        <c:axId val="212513920"/>
        <c:scaling>
          <c:orientation val="minMax"/>
        </c:scaling>
        <c:delete val="0"/>
        <c:axPos val="b"/>
        <c:numFmt formatCode="General" sourceLinked="1"/>
        <c:majorTickMark val="out"/>
        <c:minorTickMark val="none"/>
        <c:tickLblPos val="nextTo"/>
        <c:crossAx val="212515456"/>
        <c:crosses val="autoZero"/>
        <c:auto val="1"/>
        <c:lblAlgn val="ctr"/>
        <c:lblOffset val="100"/>
        <c:noMultiLvlLbl val="0"/>
      </c:catAx>
      <c:valAx>
        <c:axId val="212515456"/>
        <c:scaling>
          <c:orientation val="minMax"/>
        </c:scaling>
        <c:delete val="0"/>
        <c:axPos val="l"/>
        <c:majorGridlines/>
        <c:numFmt formatCode="General" sourceLinked="1"/>
        <c:majorTickMark val="out"/>
        <c:minorTickMark val="none"/>
        <c:tickLblPos val="nextTo"/>
        <c:crossAx val="2125139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14341888"/>
        <c:axId val="214360064"/>
      </c:lineChart>
      <c:catAx>
        <c:axId val="214341888"/>
        <c:scaling>
          <c:orientation val="minMax"/>
        </c:scaling>
        <c:delete val="0"/>
        <c:axPos val="b"/>
        <c:numFmt formatCode="General" sourceLinked="1"/>
        <c:majorTickMark val="out"/>
        <c:minorTickMark val="none"/>
        <c:tickLblPos val="nextTo"/>
        <c:crossAx val="214360064"/>
        <c:crosses val="autoZero"/>
        <c:auto val="1"/>
        <c:lblAlgn val="ctr"/>
        <c:lblOffset val="100"/>
        <c:noMultiLvlLbl val="0"/>
      </c:catAx>
      <c:valAx>
        <c:axId val="214360064"/>
        <c:scaling>
          <c:orientation val="minMax"/>
        </c:scaling>
        <c:delete val="0"/>
        <c:axPos val="l"/>
        <c:majorGridlines/>
        <c:numFmt formatCode="General" sourceLinked="1"/>
        <c:majorTickMark val="out"/>
        <c:minorTickMark val="none"/>
        <c:tickLblPos val="nextTo"/>
        <c:crossAx val="2143418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0" indent="0" algn="ctr">
              <a:buNone/>
              <a:defRPr>
                <a:solidFill>
                  <a:schemeClr val="tx1">
                    <a:tint val="75000"/>
                  </a:schemeClr>
                </a:solidFill>
              </a:defRPr>
            </a:lvl3pPr>
            <a:lvl4pPr marL="4702064" indent="0" algn="ctr">
              <a:buNone/>
              <a:defRPr>
                <a:solidFill>
                  <a:schemeClr val="tx1">
                    <a:tint val="75000"/>
                  </a:schemeClr>
                </a:solidFill>
              </a:defRPr>
            </a:lvl4pPr>
            <a:lvl5pPr marL="6269419" indent="0" algn="ctr">
              <a:buNone/>
              <a:defRPr>
                <a:solidFill>
                  <a:schemeClr val="tx1">
                    <a:tint val="75000"/>
                  </a:schemeClr>
                </a:solidFill>
              </a:defRPr>
            </a:lvl5pPr>
            <a:lvl6pPr marL="7836774" indent="0" algn="ctr">
              <a:buNone/>
              <a:defRPr>
                <a:solidFill>
                  <a:schemeClr val="tx1">
                    <a:tint val="75000"/>
                  </a:schemeClr>
                </a:solidFill>
              </a:defRPr>
            </a:lvl6pPr>
            <a:lvl7pPr marL="9404129" indent="0" algn="ctr">
              <a:buNone/>
              <a:defRPr>
                <a:solidFill>
                  <a:schemeClr val="tx1">
                    <a:tint val="75000"/>
                  </a:schemeClr>
                </a:solidFill>
              </a:defRPr>
            </a:lvl7pPr>
            <a:lvl8pPr marL="10971483" indent="0" algn="ctr">
              <a:buNone/>
              <a:defRPr>
                <a:solidFill>
                  <a:schemeClr val="tx1">
                    <a:tint val="75000"/>
                  </a:schemeClr>
                </a:solidFill>
              </a:defRPr>
            </a:lvl8pPr>
            <a:lvl9pPr marL="12538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70797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102317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4216400"/>
            <a:ext cx="47404019"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4216400"/>
            <a:ext cx="141480543"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281167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205280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355" indent="0">
              <a:buNone/>
              <a:defRPr sz="6100">
                <a:solidFill>
                  <a:schemeClr val="tx1">
                    <a:tint val="75000"/>
                  </a:schemeClr>
                </a:solidFill>
              </a:defRPr>
            </a:lvl2pPr>
            <a:lvl3pPr marL="3134710" indent="0">
              <a:buNone/>
              <a:defRPr sz="5500">
                <a:solidFill>
                  <a:schemeClr val="tx1">
                    <a:tint val="75000"/>
                  </a:schemeClr>
                </a:solidFill>
              </a:defRPr>
            </a:lvl3pPr>
            <a:lvl4pPr marL="4702064" indent="0">
              <a:buNone/>
              <a:defRPr sz="4800">
                <a:solidFill>
                  <a:schemeClr val="tx1">
                    <a:tint val="75000"/>
                  </a:schemeClr>
                </a:solidFill>
              </a:defRPr>
            </a:lvl4pPr>
            <a:lvl5pPr marL="6269419" indent="0">
              <a:buNone/>
              <a:defRPr sz="4800">
                <a:solidFill>
                  <a:schemeClr val="tx1">
                    <a:tint val="75000"/>
                  </a:schemeClr>
                </a:solidFill>
              </a:defRPr>
            </a:lvl5pPr>
            <a:lvl6pPr marL="7836774" indent="0">
              <a:buNone/>
              <a:defRPr sz="4800">
                <a:solidFill>
                  <a:schemeClr val="tx1">
                    <a:tint val="75000"/>
                  </a:schemeClr>
                </a:solidFill>
              </a:defRPr>
            </a:lvl6pPr>
            <a:lvl7pPr marL="9404129" indent="0">
              <a:buNone/>
              <a:defRPr sz="4800">
                <a:solidFill>
                  <a:schemeClr val="tx1">
                    <a:tint val="75000"/>
                  </a:schemeClr>
                </a:solidFill>
              </a:defRPr>
            </a:lvl7pPr>
            <a:lvl8pPr marL="10971483" indent="0">
              <a:buNone/>
              <a:defRPr sz="4800">
                <a:solidFill>
                  <a:schemeClr val="tx1">
                    <a:tint val="75000"/>
                  </a:schemeClr>
                </a:solidFill>
              </a:defRPr>
            </a:lvl8pPr>
            <a:lvl9pPr marL="1253883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A65BE-31EE-4B35-B203-F9B19C533870}"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245525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2A65BE-31EE-4B35-B203-F9B19C533870}"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185476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4912362"/>
            <a:ext cx="19392903"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1" y="6959601"/>
            <a:ext cx="19392903"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1" y="4912362"/>
            <a:ext cx="19400520"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1" y="6959601"/>
            <a:ext cx="1940052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2A65BE-31EE-4B35-B203-F9B19C533870}"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261463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2A65BE-31EE-4B35-B203-F9B19C533870}"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393531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A65BE-31EE-4B35-B203-F9B19C533870}"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162758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A65BE-31EE-4B35-B203-F9B19C533870}"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189443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355" indent="0">
              <a:buNone/>
              <a:defRPr sz="9600"/>
            </a:lvl2pPr>
            <a:lvl3pPr marL="3134710" indent="0">
              <a:buNone/>
              <a:defRPr sz="8200"/>
            </a:lvl3pPr>
            <a:lvl4pPr marL="4702064" indent="0">
              <a:buNone/>
              <a:defRPr sz="6900"/>
            </a:lvl4pPr>
            <a:lvl5pPr marL="6269419" indent="0">
              <a:buNone/>
              <a:defRPr sz="6900"/>
            </a:lvl5pPr>
            <a:lvl6pPr marL="7836774" indent="0">
              <a:buNone/>
              <a:defRPr sz="6900"/>
            </a:lvl6pPr>
            <a:lvl7pPr marL="9404129" indent="0">
              <a:buNone/>
              <a:defRPr sz="6900"/>
            </a:lvl7pPr>
            <a:lvl8pPr marL="10971483" indent="0">
              <a:buNone/>
              <a:defRPr sz="6900"/>
            </a:lvl8pPr>
            <a:lvl9pPr marL="12538838"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A65BE-31EE-4B35-B203-F9B19C533870}"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15EC4-6A89-4A8B-A564-C9C0B777138F}" type="slidenum">
              <a:rPr lang="en-US" smtClean="0"/>
              <a:t>‹#›</a:t>
            </a:fld>
            <a:endParaRPr lang="en-US"/>
          </a:p>
        </p:txBody>
      </p:sp>
    </p:spTree>
    <p:extLst>
      <p:ext uri="{BB962C8B-B14F-4D97-AF65-F5344CB8AC3E}">
        <p14:creationId xmlns:p14="http://schemas.microsoft.com/office/powerpoint/2010/main" val="383307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471" tIns="156735" rIns="313471" bIns="15673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471" tIns="156735" rIns="313471" bIns="1567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471" tIns="156735" rIns="313471" bIns="156735" rtlCol="0" anchor="ctr"/>
          <a:lstStyle>
            <a:lvl1pPr algn="l">
              <a:defRPr sz="4100">
                <a:solidFill>
                  <a:schemeClr val="tx1">
                    <a:tint val="75000"/>
                  </a:schemeClr>
                </a:solidFill>
              </a:defRPr>
            </a:lvl1pPr>
          </a:lstStyle>
          <a:p>
            <a:fld id="{7B2A65BE-31EE-4B35-B203-F9B19C533870}" type="datetimeFigureOut">
              <a:rPr lang="en-US" smtClean="0"/>
              <a:t>7/3/2014</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471" tIns="156735" rIns="313471" bIns="15673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471" tIns="156735" rIns="313471" bIns="156735" rtlCol="0" anchor="ctr"/>
          <a:lstStyle>
            <a:lvl1pPr algn="r">
              <a:defRPr sz="4100">
                <a:solidFill>
                  <a:schemeClr val="tx1">
                    <a:tint val="75000"/>
                  </a:schemeClr>
                </a:solidFill>
              </a:defRPr>
            </a:lvl1pPr>
          </a:lstStyle>
          <a:p>
            <a:fld id="{DC615EC4-6A89-4A8B-A564-C9C0B777138F}" type="slidenum">
              <a:rPr lang="en-US" smtClean="0"/>
              <a:t>‹#›</a:t>
            </a:fld>
            <a:endParaRPr lang="en-US"/>
          </a:p>
        </p:txBody>
      </p:sp>
    </p:spTree>
    <p:extLst>
      <p:ext uri="{BB962C8B-B14F-4D97-AF65-F5344CB8AC3E}">
        <p14:creationId xmlns:p14="http://schemas.microsoft.com/office/powerpoint/2010/main" val="3459163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10" rtl="0" eaLnBrk="1" latinLnBrk="0" hangingPunct="1">
        <a:spcBef>
          <a:spcPct val="0"/>
        </a:spcBef>
        <a:buNone/>
        <a:defRPr sz="15100" kern="1200">
          <a:solidFill>
            <a:schemeClr val="tx1"/>
          </a:solidFill>
          <a:latin typeface="+mj-lt"/>
          <a:ea typeface="+mj-ea"/>
          <a:cs typeface="+mj-cs"/>
        </a:defRPr>
      </a:lvl1pPr>
    </p:titleStyle>
    <p:bodyStyle>
      <a:lvl1pPr marL="1175516" indent="-1175516" algn="l" defTabSz="313471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51" indent="-979597" algn="l" defTabSz="313471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387" indent="-783677" algn="l" defTabSz="313471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42"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09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45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0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16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515"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mailto:support@graphicsland.com" TargetMode="External"/><Relationship Id="rId5" Type="http://schemas.openxmlformats.org/officeDocument/2006/relationships/hyperlink" Target="http://www.makesigns.com/SciPosters_Home.aspx"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43891200" cy="219456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37" name="Rectangle 3"/>
          <p:cNvSpPr/>
          <p:nvPr/>
        </p:nvSpPr>
        <p:spPr>
          <a:xfrm>
            <a:off x="0" y="4876800"/>
            <a:ext cx="43891200" cy="1616462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43" name="TextBox 49"/>
          <p:cNvSpPr txBox="1">
            <a:spLocks noChangeArrowheads="1"/>
          </p:cNvSpPr>
          <p:nvPr/>
        </p:nvSpPr>
        <p:spPr bwMode="auto">
          <a:xfrm>
            <a:off x="403622" y="6135069"/>
            <a:ext cx="9632111" cy="338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3" name="TextBox 50"/>
          <p:cNvSpPr txBox="1">
            <a:spLocks noChangeArrowheads="1"/>
          </p:cNvSpPr>
          <p:nvPr/>
        </p:nvSpPr>
        <p:spPr bwMode="auto">
          <a:xfrm>
            <a:off x="403622" y="10696967"/>
            <a:ext cx="9632111" cy="9206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pPr eaLnBrk="1">
              <a:defRPr/>
            </a:pPr>
            <a:endParaRPr lang="en-US" sz="2700">
              <a:latin typeface="+mj-lt"/>
            </a:endParaRPr>
          </a:p>
          <a:p>
            <a:pPr eaLnBrk="1">
              <a:defRPr/>
            </a:pPr>
            <a:r>
              <a:rPr lang="en-US" sz="2700">
                <a:latin typeface="+mj-lt"/>
              </a:rPr>
              <a:t>Your text would go here. List your information on these lines. Your text would go here. List your information on these lines. Your text would go here.</a:t>
            </a:r>
          </a:p>
        </p:txBody>
      </p:sp>
      <p:sp>
        <p:nvSpPr>
          <p:cNvPr id="54" name="TextBox 53"/>
          <p:cNvSpPr txBox="1"/>
          <p:nvPr/>
        </p:nvSpPr>
        <p:spPr>
          <a:xfrm>
            <a:off x="11462298" y="9174390"/>
            <a:ext cx="9630525" cy="10684235"/>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defTabSz="1421787">
              <a:defRPr/>
            </a:pPr>
            <a:r>
              <a:rPr lang="en-US" sz="2700" dirty="0">
                <a:latin typeface="+mj-lt"/>
                <a:cs typeface="Arial" pitchFamily="34" charset="0"/>
              </a:rPr>
              <a:t> </a:t>
            </a:r>
          </a:p>
          <a:p>
            <a:pPr>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latin typeface="+mj-lt"/>
              </a:rPr>
              <a:t>Your text would go here. List your information on these lines. Your text would go here</a:t>
            </a:r>
          </a:p>
          <a:p>
            <a:pPr>
              <a:defRPr/>
            </a:pPr>
            <a:endParaRPr lang="en-US" sz="2700" dirty="0">
              <a:latin typeface="+mj-lt"/>
            </a:endParaRPr>
          </a:p>
          <a:p>
            <a:pPr>
              <a:defRPr/>
            </a:pPr>
            <a:endParaRPr lang="en-US" sz="2700" dirty="0">
              <a:latin typeface="+mj-lt"/>
            </a:endParaRPr>
          </a:p>
          <a:p>
            <a:pPr>
              <a:defRPr/>
            </a:pPr>
            <a:r>
              <a:rPr lang="en-US" sz="2700" dirty="0">
                <a:latin typeface="+mj-lt"/>
              </a:rPr>
              <a:t>Your text would go here. List your information on these lines. Your text would go here. List your information on these lines. </a:t>
            </a:r>
          </a:p>
          <a:p>
            <a:pPr>
              <a:defRPr/>
            </a:pPr>
            <a:r>
              <a:rPr lang="en-US" sz="2700" dirty="0">
                <a:latin typeface="+mj-lt"/>
              </a:rPr>
              <a:t>Your text would go here. List your information on these lines. Your text would go here. List your information on these lines. Your text would go here. List your information on these lines. Your text would go here. List your information on these lines</a:t>
            </a:r>
            <a:r>
              <a:rPr lang="en-US" sz="2700">
                <a:latin typeface="+mj-lt"/>
              </a:rPr>
              <a:t>. </a:t>
            </a:r>
            <a:endParaRPr lang="en-US" sz="2700" dirty="0">
              <a:latin typeface="+mj-lt"/>
              <a:cs typeface="Arial" pitchFamily="34" charset="0"/>
            </a:endParaRPr>
          </a:p>
        </p:txBody>
      </p:sp>
      <p:sp>
        <p:nvSpPr>
          <p:cNvPr id="55" name="TextBox 53"/>
          <p:cNvSpPr txBox="1">
            <a:spLocks noChangeArrowheads="1"/>
          </p:cNvSpPr>
          <p:nvPr/>
        </p:nvSpPr>
        <p:spPr bwMode="auto">
          <a:xfrm>
            <a:off x="22538432" y="6136518"/>
            <a:ext cx="9630525" cy="896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a:t>
            </a:r>
          </a:p>
        </p:txBody>
      </p:sp>
      <p:sp>
        <p:nvSpPr>
          <p:cNvPr id="56" name="TextBox 54"/>
          <p:cNvSpPr txBox="1">
            <a:spLocks noChangeArrowheads="1"/>
          </p:cNvSpPr>
          <p:nvPr/>
        </p:nvSpPr>
        <p:spPr bwMode="auto">
          <a:xfrm>
            <a:off x="33536812" y="9223174"/>
            <a:ext cx="9630523" cy="338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7" name="TextBox 56"/>
          <p:cNvSpPr txBox="1"/>
          <p:nvPr/>
        </p:nvSpPr>
        <p:spPr>
          <a:xfrm>
            <a:off x="33536812" y="13703071"/>
            <a:ext cx="9630523" cy="3805429"/>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p:txBody>
      </p:sp>
      <p:sp>
        <p:nvSpPr>
          <p:cNvPr id="61" name="TextBox 60"/>
          <p:cNvSpPr txBox="1"/>
          <p:nvPr/>
        </p:nvSpPr>
        <p:spPr>
          <a:xfrm>
            <a:off x="22538432" y="14642795"/>
            <a:ext cx="9630525" cy="5882921"/>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marL="326532" indent="-326532" defTabSz="1421787">
              <a:buFont typeface="Arial" pitchFamily="34" charset="0"/>
              <a:buChar char="•"/>
              <a:defRPr/>
            </a:pPr>
            <a:endParaRPr lang="en-US" sz="2700" dirty="0">
              <a:latin typeface="+mj-lt"/>
              <a:cs typeface="Arial" pitchFamily="34" charset="0"/>
            </a:endParaRPr>
          </a:p>
          <a:p>
            <a:pPr>
              <a:defRPr/>
            </a:pPr>
            <a:r>
              <a:rPr lang="en-US" sz="2700" dirty="0">
                <a:latin typeface="+mj-lt"/>
              </a:rPr>
              <a:t>Your text would go here. List your information on these lines. Your text would go here. List your information on these lines. Your text would go here. List your information on these lines. Your text would go here. </a:t>
            </a:r>
            <a:endParaRPr lang="en-US" sz="2700" dirty="0">
              <a:latin typeface="+mj-lt"/>
              <a:cs typeface="Arial" pitchFamily="34" charset="0"/>
            </a:endParaRPr>
          </a:p>
        </p:txBody>
      </p:sp>
      <p:sp>
        <p:nvSpPr>
          <p:cNvPr id="62" name="TextBox 61"/>
          <p:cNvSpPr txBox="1">
            <a:spLocks noChangeArrowheads="1"/>
          </p:cNvSpPr>
          <p:nvPr/>
        </p:nvSpPr>
        <p:spPr bwMode="auto">
          <a:xfrm>
            <a:off x="33532050" y="5962049"/>
            <a:ext cx="9630525" cy="218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a:t>
            </a:r>
          </a:p>
        </p:txBody>
      </p:sp>
      <p:sp>
        <p:nvSpPr>
          <p:cNvPr id="64" name="TextBox 63"/>
          <p:cNvSpPr txBox="1"/>
          <p:nvPr/>
        </p:nvSpPr>
        <p:spPr>
          <a:xfrm>
            <a:off x="11443257" y="5959173"/>
            <a:ext cx="9630525"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Participants</a:t>
            </a:r>
          </a:p>
        </p:txBody>
      </p:sp>
      <p:sp>
        <p:nvSpPr>
          <p:cNvPr id="65" name="TextBox 64"/>
          <p:cNvSpPr txBox="1"/>
          <p:nvPr/>
        </p:nvSpPr>
        <p:spPr>
          <a:xfrm>
            <a:off x="11443257" y="8816673"/>
            <a:ext cx="9630525"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Methods</a:t>
            </a:r>
          </a:p>
        </p:txBody>
      </p:sp>
      <p:sp>
        <p:nvSpPr>
          <p:cNvPr id="66" name="TextBox 65"/>
          <p:cNvSpPr txBox="1"/>
          <p:nvPr/>
        </p:nvSpPr>
        <p:spPr>
          <a:xfrm>
            <a:off x="33573308" y="13231147"/>
            <a:ext cx="9632111"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Limitations</a:t>
            </a:r>
          </a:p>
        </p:txBody>
      </p:sp>
      <p:sp>
        <p:nvSpPr>
          <p:cNvPr id="67" name="TextBox 66"/>
          <p:cNvSpPr txBox="1"/>
          <p:nvPr/>
        </p:nvSpPr>
        <p:spPr>
          <a:xfrm>
            <a:off x="33573308" y="17881589"/>
            <a:ext cx="9632111"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References</a:t>
            </a:r>
          </a:p>
        </p:txBody>
      </p:sp>
      <p:sp>
        <p:nvSpPr>
          <p:cNvPr id="71" name="TextBox 3"/>
          <p:cNvSpPr txBox="1">
            <a:spLocks noChangeArrowheads="1"/>
          </p:cNvSpPr>
          <p:nvPr/>
        </p:nvSpPr>
        <p:spPr bwMode="auto">
          <a:xfrm>
            <a:off x="403622" y="5474060"/>
            <a:ext cx="9632111"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Abstract</a:t>
            </a:r>
          </a:p>
        </p:txBody>
      </p:sp>
      <p:sp>
        <p:nvSpPr>
          <p:cNvPr id="72" name="TextBox 3"/>
          <p:cNvSpPr txBox="1">
            <a:spLocks noChangeArrowheads="1"/>
          </p:cNvSpPr>
          <p:nvPr/>
        </p:nvSpPr>
        <p:spPr bwMode="auto">
          <a:xfrm>
            <a:off x="403622" y="10246166"/>
            <a:ext cx="9632111"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Introduction</a:t>
            </a:r>
          </a:p>
        </p:txBody>
      </p:sp>
      <p:sp>
        <p:nvSpPr>
          <p:cNvPr id="73" name="TextBox 3"/>
          <p:cNvSpPr txBox="1">
            <a:spLocks noChangeArrowheads="1"/>
          </p:cNvSpPr>
          <p:nvPr/>
        </p:nvSpPr>
        <p:spPr bwMode="auto">
          <a:xfrm>
            <a:off x="22500766" y="5474060"/>
            <a:ext cx="9632111"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Results</a:t>
            </a:r>
          </a:p>
        </p:txBody>
      </p:sp>
      <p:sp>
        <p:nvSpPr>
          <p:cNvPr id="74" name="TextBox 3"/>
          <p:cNvSpPr txBox="1">
            <a:spLocks noChangeArrowheads="1"/>
          </p:cNvSpPr>
          <p:nvPr/>
        </p:nvSpPr>
        <p:spPr bwMode="auto">
          <a:xfrm>
            <a:off x="11462299" y="5474060"/>
            <a:ext cx="9632111"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Materials &amp; Methods</a:t>
            </a:r>
          </a:p>
        </p:txBody>
      </p:sp>
      <p:sp>
        <p:nvSpPr>
          <p:cNvPr id="75" name="TextBox 3"/>
          <p:cNvSpPr txBox="1">
            <a:spLocks noChangeArrowheads="1"/>
          </p:cNvSpPr>
          <p:nvPr/>
        </p:nvSpPr>
        <p:spPr bwMode="auto">
          <a:xfrm>
            <a:off x="33506411" y="5474060"/>
            <a:ext cx="9632111"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Results cont.</a:t>
            </a:r>
          </a:p>
        </p:txBody>
      </p:sp>
      <p:sp>
        <p:nvSpPr>
          <p:cNvPr id="76" name="TextBox 3"/>
          <p:cNvSpPr txBox="1">
            <a:spLocks noChangeArrowheads="1"/>
          </p:cNvSpPr>
          <p:nvPr/>
        </p:nvSpPr>
        <p:spPr bwMode="auto">
          <a:xfrm>
            <a:off x="33506411" y="8580711"/>
            <a:ext cx="9632111" cy="512220"/>
          </a:xfrm>
          <a:prstGeom prst="rect">
            <a:avLst/>
          </a:prstGeom>
          <a:solidFill>
            <a:schemeClr val="tx1"/>
          </a:solidFill>
          <a:ln>
            <a:noFill/>
          </a:ln>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900" b="1" i="1">
                <a:solidFill>
                  <a:srgbClr val="FFFFFF"/>
                </a:solidFill>
                <a:latin typeface="+mj-lt"/>
              </a:rPr>
              <a:t>Conclusion</a:t>
            </a:r>
          </a:p>
        </p:txBody>
      </p:sp>
      <p:sp>
        <p:nvSpPr>
          <p:cNvPr id="38" name="Rectangle 3"/>
          <p:cNvSpPr/>
          <p:nvPr/>
        </p:nvSpPr>
        <p:spPr>
          <a:xfrm>
            <a:off x="-36094" y="203201"/>
            <a:ext cx="43918271" cy="4366496"/>
          </a:xfrm>
          <a:custGeom>
            <a:avLst/>
            <a:gdLst>
              <a:gd name="connsiteX0" fmla="*/ 0 w 43891201"/>
              <a:gd name="connsiteY0" fmla="*/ 0 h 5061857"/>
              <a:gd name="connsiteX1" fmla="*/ 43891201 w 43891201"/>
              <a:gd name="connsiteY1" fmla="*/ 0 h 5061857"/>
              <a:gd name="connsiteX2" fmla="*/ 43891201 w 43891201"/>
              <a:gd name="connsiteY2" fmla="*/ 5061857 h 5061857"/>
              <a:gd name="connsiteX3" fmla="*/ 0 w 43891201"/>
              <a:gd name="connsiteY3" fmla="*/ 5061857 h 5061857"/>
              <a:gd name="connsiteX4" fmla="*/ 0 w 43891201"/>
              <a:gd name="connsiteY4" fmla="*/ 0 h 5061857"/>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48126 w 43939327"/>
              <a:gd name="connsiteY0" fmla="*/ 0 h 5292169"/>
              <a:gd name="connsiteX1" fmla="*/ 43939327 w 43939327"/>
              <a:gd name="connsiteY1" fmla="*/ 0 h 5292169"/>
              <a:gd name="connsiteX2" fmla="*/ 43939327 w 43939327"/>
              <a:gd name="connsiteY2" fmla="*/ 5061857 h 5292169"/>
              <a:gd name="connsiteX3" fmla="*/ 0 w 43939327"/>
              <a:gd name="connsiteY3" fmla="*/ 5177899 h 5292169"/>
              <a:gd name="connsiteX4" fmla="*/ 48126 w 43939327"/>
              <a:gd name="connsiteY4" fmla="*/ 0 h 5292169"/>
              <a:gd name="connsiteX0" fmla="*/ 48126 w 43939327"/>
              <a:gd name="connsiteY0" fmla="*/ 0 h 5391645"/>
              <a:gd name="connsiteX1" fmla="*/ 43939327 w 43939327"/>
              <a:gd name="connsiteY1" fmla="*/ 0 h 5391645"/>
              <a:gd name="connsiteX2" fmla="*/ 43939327 w 43939327"/>
              <a:gd name="connsiteY2" fmla="*/ 5061857 h 5391645"/>
              <a:gd name="connsiteX3" fmla="*/ 0 w 43939327"/>
              <a:gd name="connsiteY3" fmla="*/ 5177899 h 5391645"/>
              <a:gd name="connsiteX4" fmla="*/ 48126 w 43939327"/>
              <a:gd name="connsiteY4" fmla="*/ 0 h 5391645"/>
              <a:gd name="connsiteX0" fmla="*/ 48126 w 43939327"/>
              <a:gd name="connsiteY0" fmla="*/ 0 h 5395860"/>
              <a:gd name="connsiteX1" fmla="*/ 43939327 w 43939327"/>
              <a:gd name="connsiteY1" fmla="*/ 0 h 5395860"/>
              <a:gd name="connsiteX2" fmla="*/ 43939327 w 43939327"/>
              <a:gd name="connsiteY2" fmla="*/ 5061857 h 5395860"/>
              <a:gd name="connsiteX3" fmla="*/ 0 w 43939327"/>
              <a:gd name="connsiteY3" fmla="*/ 5177899 h 5395860"/>
              <a:gd name="connsiteX4" fmla="*/ 48126 w 43939327"/>
              <a:gd name="connsiteY4" fmla="*/ 0 h 5395860"/>
              <a:gd name="connsiteX0" fmla="*/ 48126 w 43939327"/>
              <a:gd name="connsiteY0" fmla="*/ 0 h 5447394"/>
              <a:gd name="connsiteX1" fmla="*/ 43939327 w 43939327"/>
              <a:gd name="connsiteY1" fmla="*/ 0 h 5447394"/>
              <a:gd name="connsiteX2" fmla="*/ 43939327 w 43939327"/>
              <a:gd name="connsiteY2" fmla="*/ 5061857 h 5447394"/>
              <a:gd name="connsiteX3" fmla="*/ 0 w 43939327"/>
              <a:gd name="connsiteY3" fmla="*/ 5177899 h 5447394"/>
              <a:gd name="connsiteX4" fmla="*/ 48126 w 43939327"/>
              <a:gd name="connsiteY4" fmla="*/ 0 h 544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39327" h="5447394">
                <a:moveTo>
                  <a:pt x="48126" y="0"/>
                </a:moveTo>
                <a:lnTo>
                  <a:pt x="43939327" y="0"/>
                </a:lnTo>
                <a:lnTo>
                  <a:pt x="43939327" y="5061857"/>
                </a:lnTo>
                <a:cubicBezTo>
                  <a:pt x="26957612" y="6716486"/>
                  <a:pt x="16369823" y="2332421"/>
                  <a:pt x="0" y="5177899"/>
                </a:cubicBezTo>
                <a:lnTo>
                  <a:pt x="48126" y="0"/>
                </a:lnTo>
                <a:close/>
              </a:path>
            </a:pathLst>
          </a:custGeom>
          <a:solidFill>
            <a:schemeClr val="bg1"/>
          </a:solidFill>
          <a:ln>
            <a:noFill/>
          </a:ln>
          <a:effectLst>
            <a:outerShdw blurRad="254000" dist="203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39" name="Rectangle 3"/>
          <p:cNvSpPr/>
          <p:nvPr/>
        </p:nvSpPr>
        <p:spPr>
          <a:xfrm>
            <a:off x="-57150" y="103904"/>
            <a:ext cx="43939327" cy="4366496"/>
          </a:xfrm>
          <a:custGeom>
            <a:avLst/>
            <a:gdLst>
              <a:gd name="connsiteX0" fmla="*/ 0 w 43891201"/>
              <a:gd name="connsiteY0" fmla="*/ 0 h 5061857"/>
              <a:gd name="connsiteX1" fmla="*/ 43891201 w 43891201"/>
              <a:gd name="connsiteY1" fmla="*/ 0 h 5061857"/>
              <a:gd name="connsiteX2" fmla="*/ 43891201 w 43891201"/>
              <a:gd name="connsiteY2" fmla="*/ 5061857 h 5061857"/>
              <a:gd name="connsiteX3" fmla="*/ 0 w 43891201"/>
              <a:gd name="connsiteY3" fmla="*/ 5061857 h 5061857"/>
              <a:gd name="connsiteX4" fmla="*/ 0 w 43891201"/>
              <a:gd name="connsiteY4" fmla="*/ 0 h 5061857"/>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48126 w 43939327"/>
              <a:gd name="connsiteY0" fmla="*/ 0 h 5292169"/>
              <a:gd name="connsiteX1" fmla="*/ 43939327 w 43939327"/>
              <a:gd name="connsiteY1" fmla="*/ 0 h 5292169"/>
              <a:gd name="connsiteX2" fmla="*/ 43939327 w 43939327"/>
              <a:gd name="connsiteY2" fmla="*/ 5061857 h 5292169"/>
              <a:gd name="connsiteX3" fmla="*/ 0 w 43939327"/>
              <a:gd name="connsiteY3" fmla="*/ 5177899 h 5292169"/>
              <a:gd name="connsiteX4" fmla="*/ 48126 w 43939327"/>
              <a:gd name="connsiteY4" fmla="*/ 0 h 5292169"/>
              <a:gd name="connsiteX0" fmla="*/ 48126 w 43939327"/>
              <a:gd name="connsiteY0" fmla="*/ 0 h 5391645"/>
              <a:gd name="connsiteX1" fmla="*/ 43939327 w 43939327"/>
              <a:gd name="connsiteY1" fmla="*/ 0 h 5391645"/>
              <a:gd name="connsiteX2" fmla="*/ 43939327 w 43939327"/>
              <a:gd name="connsiteY2" fmla="*/ 5061857 h 5391645"/>
              <a:gd name="connsiteX3" fmla="*/ 0 w 43939327"/>
              <a:gd name="connsiteY3" fmla="*/ 5177899 h 5391645"/>
              <a:gd name="connsiteX4" fmla="*/ 48126 w 43939327"/>
              <a:gd name="connsiteY4" fmla="*/ 0 h 5391645"/>
              <a:gd name="connsiteX0" fmla="*/ 48126 w 43939327"/>
              <a:gd name="connsiteY0" fmla="*/ 0 h 5395860"/>
              <a:gd name="connsiteX1" fmla="*/ 43939327 w 43939327"/>
              <a:gd name="connsiteY1" fmla="*/ 0 h 5395860"/>
              <a:gd name="connsiteX2" fmla="*/ 43939327 w 43939327"/>
              <a:gd name="connsiteY2" fmla="*/ 5061857 h 5395860"/>
              <a:gd name="connsiteX3" fmla="*/ 0 w 43939327"/>
              <a:gd name="connsiteY3" fmla="*/ 5177899 h 5395860"/>
              <a:gd name="connsiteX4" fmla="*/ 48126 w 43939327"/>
              <a:gd name="connsiteY4" fmla="*/ 0 h 5395860"/>
              <a:gd name="connsiteX0" fmla="*/ 48126 w 43939327"/>
              <a:gd name="connsiteY0" fmla="*/ 0 h 5447394"/>
              <a:gd name="connsiteX1" fmla="*/ 43939327 w 43939327"/>
              <a:gd name="connsiteY1" fmla="*/ 0 h 5447394"/>
              <a:gd name="connsiteX2" fmla="*/ 43939327 w 43939327"/>
              <a:gd name="connsiteY2" fmla="*/ 5061857 h 5447394"/>
              <a:gd name="connsiteX3" fmla="*/ 0 w 43939327"/>
              <a:gd name="connsiteY3" fmla="*/ 5177899 h 5447394"/>
              <a:gd name="connsiteX4" fmla="*/ 48126 w 43939327"/>
              <a:gd name="connsiteY4" fmla="*/ 0 h 544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39327" h="5447394">
                <a:moveTo>
                  <a:pt x="48126" y="0"/>
                </a:moveTo>
                <a:lnTo>
                  <a:pt x="43939327" y="0"/>
                </a:lnTo>
                <a:lnTo>
                  <a:pt x="43939327" y="5061857"/>
                </a:lnTo>
                <a:cubicBezTo>
                  <a:pt x="26957612" y="6716486"/>
                  <a:pt x="16369823" y="2332421"/>
                  <a:pt x="0" y="5177899"/>
                </a:cubicBezTo>
                <a:lnTo>
                  <a:pt x="48126" y="0"/>
                </a:lnTo>
                <a:close/>
              </a:path>
            </a:pathLst>
          </a:cu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40" name="Rectangle 3"/>
          <p:cNvSpPr/>
          <p:nvPr/>
        </p:nvSpPr>
        <p:spPr>
          <a:xfrm>
            <a:off x="-57150" y="0"/>
            <a:ext cx="43939327" cy="4366496"/>
          </a:xfrm>
          <a:custGeom>
            <a:avLst/>
            <a:gdLst>
              <a:gd name="connsiteX0" fmla="*/ 0 w 43891201"/>
              <a:gd name="connsiteY0" fmla="*/ 0 h 5061857"/>
              <a:gd name="connsiteX1" fmla="*/ 43891201 w 43891201"/>
              <a:gd name="connsiteY1" fmla="*/ 0 h 5061857"/>
              <a:gd name="connsiteX2" fmla="*/ 43891201 w 43891201"/>
              <a:gd name="connsiteY2" fmla="*/ 5061857 h 5061857"/>
              <a:gd name="connsiteX3" fmla="*/ 0 w 43891201"/>
              <a:gd name="connsiteY3" fmla="*/ 5061857 h 5061857"/>
              <a:gd name="connsiteX4" fmla="*/ 0 w 43891201"/>
              <a:gd name="connsiteY4" fmla="*/ 0 h 5061857"/>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7543800"/>
              <a:gd name="connsiteX1" fmla="*/ 43891201 w 43891201"/>
              <a:gd name="connsiteY1" fmla="*/ 0 h 7543800"/>
              <a:gd name="connsiteX2" fmla="*/ 43891201 w 43891201"/>
              <a:gd name="connsiteY2" fmla="*/ 5061857 h 7543800"/>
              <a:gd name="connsiteX3" fmla="*/ 0 w 43891201"/>
              <a:gd name="connsiteY3" fmla="*/ 7543800 h 7543800"/>
              <a:gd name="connsiteX4" fmla="*/ 0 w 43891201"/>
              <a:gd name="connsiteY4" fmla="*/ 0 h 7543800"/>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0 w 43891201"/>
              <a:gd name="connsiteY0" fmla="*/ 0 h 6498772"/>
              <a:gd name="connsiteX1" fmla="*/ 43891201 w 43891201"/>
              <a:gd name="connsiteY1" fmla="*/ 0 h 6498772"/>
              <a:gd name="connsiteX2" fmla="*/ 43891201 w 43891201"/>
              <a:gd name="connsiteY2" fmla="*/ 5061857 h 6498772"/>
              <a:gd name="connsiteX3" fmla="*/ 0 w 43891201"/>
              <a:gd name="connsiteY3" fmla="*/ 6498772 h 6498772"/>
              <a:gd name="connsiteX4" fmla="*/ 0 w 43891201"/>
              <a:gd name="connsiteY4" fmla="*/ 0 h 6498772"/>
              <a:gd name="connsiteX0" fmla="*/ 48126 w 43939327"/>
              <a:gd name="connsiteY0" fmla="*/ 0 h 5292169"/>
              <a:gd name="connsiteX1" fmla="*/ 43939327 w 43939327"/>
              <a:gd name="connsiteY1" fmla="*/ 0 h 5292169"/>
              <a:gd name="connsiteX2" fmla="*/ 43939327 w 43939327"/>
              <a:gd name="connsiteY2" fmla="*/ 5061857 h 5292169"/>
              <a:gd name="connsiteX3" fmla="*/ 0 w 43939327"/>
              <a:gd name="connsiteY3" fmla="*/ 5177899 h 5292169"/>
              <a:gd name="connsiteX4" fmla="*/ 48126 w 43939327"/>
              <a:gd name="connsiteY4" fmla="*/ 0 h 5292169"/>
              <a:gd name="connsiteX0" fmla="*/ 48126 w 43939327"/>
              <a:gd name="connsiteY0" fmla="*/ 0 h 5391645"/>
              <a:gd name="connsiteX1" fmla="*/ 43939327 w 43939327"/>
              <a:gd name="connsiteY1" fmla="*/ 0 h 5391645"/>
              <a:gd name="connsiteX2" fmla="*/ 43939327 w 43939327"/>
              <a:gd name="connsiteY2" fmla="*/ 5061857 h 5391645"/>
              <a:gd name="connsiteX3" fmla="*/ 0 w 43939327"/>
              <a:gd name="connsiteY3" fmla="*/ 5177899 h 5391645"/>
              <a:gd name="connsiteX4" fmla="*/ 48126 w 43939327"/>
              <a:gd name="connsiteY4" fmla="*/ 0 h 5391645"/>
              <a:gd name="connsiteX0" fmla="*/ 48126 w 43939327"/>
              <a:gd name="connsiteY0" fmla="*/ 0 h 5395860"/>
              <a:gd name="connsiteX1" fmla="*/ 43939327 w 43939327"/>
              <a:gd name="connsiteY1" fmla="*/ 0 h 5395860"/>
              <a:gd name="connsiteX2" fmla="*/ 43939327 w 43939327"/>
              <a:gd name="connsiteY2" fmla="*/ 5061857 h 5395860"/>
              <a:gd name="connsiteX3" fmla="*/ 0 w 43939327"/>
              <a:gd name="connsiteY3" fmla="*/ 5177899 h 5395860"/>
              <a:gd name="connsiteX4" fmla="*/ 48126 w 43939327"/>
              <a:gd name="connsiteY4" fmla="*/ 0 h 5395860"/>
              <a:gd name="connsiteX0" fmla="*/ 48126 w 43939327"/>
              <a:gd name="connsiteY0" fmla="*/ 0 h 5447394"/>
              <a:gd name="connsiteX1" fmla="*/ 43939327 w 43939327"/>
              <a:gd name="connsiteY1" fmla="*/ 0 h 5447394"/>
              <a:gd name="connsiteX2" fmla="*/ 43939327 w 43939327"/>
              <a:gd name="connsiteY2" fmla="*/ 5061857 h 5447394"/>
              <a:gd name="connsiteX3" fmla="*/ 0 w 43939327"/>
              <a:gd name="connsiteY3" fmla="*/ 5177899 h 5447394"/>
              <a:gd name="connsiteX4" fmla="*/ 48126 w 43939327"/>
              <a:gd name="connsiteY4" fmla="*/ 0 h 544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39327" h="5447394">
                <a:moveTo>
                  <a:pt x="48126" y="0"/>
                </a:moveTo>
                <a:lnTo>
                  <a:pt x="43939327" y="0"/>
                </a:lnTo>
                <a:lnTo>
                  <a:pt x="43939327" y="5061857"/>
                </a:lnTo>
                <a:cubicBezTo>
                  <a:pt x="26957612" y="6716486"/>
                  <a:pt x="16369823" y="2332421"/>
                  <a:pt x="0" y="5177899"/>
                </a:cubicBezTo>
                <a:lnTo>
                  <a:pt x="48126"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58" name="TextBox 56"/>
          <p:cNvSpPr txBox="1">
            <a:spLocks noChangeArrowheads="1"/>
          </p:cNvSpPr>
          <p:nvPr/>
        </p:nvSpPr>
        <p:spPr bwMode="auto">
          <a:xfrm>
            <a:off x="33506411" y="18339714"/>
            <a:ext cx="9397738" cy="218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23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59" name="Chart 57"/>
          <p:cNvGraphicFramePr>
            <a:graphicFrameLocks/>
          </p:cNvGraphicFramePr>
          <p:nvPr>
            <p:extLst>
              <p:ext uri="{D42A27DB-BD31-4B8C-83A1-F6EECF244321}">
                <p14:modId xmlns:p14="http://schemas.microsoft.com/office/powerpoint/2010/main" val="2597131357"/>
              </p:ext>
            </p:extLst>
          </p:nvPr>
        </p:nvGraphicFramePr>
        <p:xfrm>
          <a:off x="22507983" y="7275417"/>
          <a:ext cx="9617677" cy="32268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0" name="Chart 58"/>
          <p:cNvGraphicFramePr>
            <a:graphicFrameLocks/>
          </p:cNvGraphicFramePr>
          <p:nvPr>
            <p:extLst>
              <p:ext uri="{D42A27DB-BD31-4B8C-83A1-F6EECF244321}">
                <p14:modId xmlns:p14="http://schemas.microsoft.com/office/powerpoint/2010/main" val="1582152844"/>
              </p:ext>
            </p:extLst>
          </p:nvPr>
        </p:nvGraphicFramePr>
        <p:xfrm>
          <a:off x="22507983" y="11085417"/>
          <a:ext cx="9617677" cy="29897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190982878"/>
              </p:ext>
            </p:extLst>
          </p:nvPr>
        </p:nvGraphicFramePr>
        <p:xfrm>
          <a:off x="12573000" y="6641838"/>
          <a:ext cx="7956818" cy="2194983"/>
        </p:xfrm>
        <a:graphic>
          <a:graphicData uri="http://schemas.openxmlformats.org/drawingml/2006/table">
            <a:tbl>
              <a:tblPr firstRow="1" bandRow="1">
                <a:tableStyleId>{9D7B26C5-4107-4FEC-AEDC-1716B250A1EF}</a:tableStyleId>
              </a:tblPr>
              <a:tblGrid>
                <a:gridCol w="2262232"/>
                <a:gridCol w="1305097"/>
                <a:gridCol w="2032173"/>
                <a:gridCol w="2357316"/>
              </a:tblGrid>
              <a:tr h="243887">
                <a:tc>
                  <a:txBody>
                    <a:bodyPr/>
                    <a:lstStyle/>
                    <a:p>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Pre-test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6 </a:t>
                      </a:r>
                      <a:r>
                        <a:rPr lang="en-US" sz="1200" dirty="0" err="1" smtClean="0"/>
                        <a:t>mo</a:t>
                      </a:r>
                      <a:r>
                        <a:rPr lang="en-US" sz="1200" dirty="0" smtClean="0"/>
                        <a:t> Post-Test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12-mo Post-Test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Male</a:t>
                      </a:r>
                      <a:r>
                        <a:rPr lang="en-US" sz="1200" baseline="0" dirty="0" smtClean="0"/>
                        <a:t> Patients</a:t>
                      </a:r>
                      <a:endParaRPr lang="en-US" sz="1200" dirty="0" smtClean="0">
                        <a:solidFill>
                          <a:srgbClr val="53A824"/>
                        </a:solidFill>
                        <a:latin typeface="ITC Giovanni Std Book" pitchFamily="50" charset="0"/>
                      </a:endParaRPr>
                    </a:p>
                  </a:txBody>
                  <a:tcPr marL="68594" marR="68594" marT="30463" marB="30463"/>
                </a:tc>
                <a:tc>
                  <a:txBody>
                    <a:bodyPr/>
                    <a:lstStyle/>
                    <a:p>
                      <a:r>
                        <a:rPr lang="en-US" sz="1200" dirty="0" smtClean="0"/>
                        <a:t>61%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Female Patients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39%</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Hypertension</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2.6%</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Snoring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11.35%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15.8%</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Medications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45.2%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40%</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Smoking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16.5%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14.5%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10.14%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Pregnancy</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Alcoholism</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36.47%</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11.6%</a:t>
                      </a:r>
                      <a:endParaRPr lang="en-US" sz="1200" dirty="0">
                        <a:solidFill>
                          <a:srgbClr val="53A824"/>
                        </a:solidFill>
                        <a:latin typeface="ITC Giovanni Std Book" pitchFamily="50" charset="0"/>
                      </a:endParaRPr>
                    </a:p>
                  </a:txBody>
                  <a:tcPr marL="68594" marR="68594" marT="30463" marB="30463"/>
                </a:tc>
              </a:tr>
            </a:tbl>
          </a:graphicData>
        </a:graphic>
      </p:graphicFrame>
      <p:sp>
        <p:nvSpPr>
          <p:cNvPr id="68" name="TextBox 3"/>
          <p:cNvSpPr txBox="1">
            <a:spLocks noChangeArrowheads="1"/>
          </p:cNvSpPr>
          <p:nvPr/>
        </p:nvSpPr>
        <p:spPr bwMode="auto">
          <a:xfrm>
            <a:off x="403622" y="203200"/>
            <a:ext cx="34876978" cy="209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6600" b="1" i="1">
                <a:latin typeface="+mj-lt"/>
              </a:rPr>
              <a:t>This is a Scientific Poster Template created by Graphicsland &amp; MakeSigns.com </a:t>
            </a:r>
          </a:p>
          <a:p>
            <a:pPr eaLnBrk="1">
              <a:defRPr/>
            </a:pPr>
            <a:r>
              <a:rPr lang="en-US" sz="6600" b="1" i="1">
                <a:latin typeface="+mj-lt"/>
              </a:rPr>
              <a:t>Your poster title would go on these lines</a:t>
            </a:r>
          </a:p>
        </p:txBody>
      </p:sp>
      <p:sp>
        <p:nvSpPr>
          <p:cNvPr id="69" name="TextBox 4"/>
          <p:cNvSpPr txBox="1">
            <a:spLocks noChangeArrowheads="1"/>
          </p:cNvSpPr>
          <p:nvPr/>
        </p:nvSpPr>
        <p:spPr bwMode="auto">
          <a:xfrm>
            <a:off x="403623" y="2208380"/>
            <a:ext cx="34876976" cy="117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600">
                <a:latin typeface="+mj-lt"/>
              </a:rPr>
              <a:t>Author Name, RN</a:t>
            </a:r>
            <a:r>
              <a:rPr lang="en-US" sz="3600" baseline="30000">
                <a:latin typeface="+mj-lt"/>
              </a:rPr>
              <a:t>1</a:t>
            </a:r>
            <a:r>
              <a:rPr lang="en-US" sz="3600">
                <a:latin typeface="+mj-lt"/>
              </a:rPr>
              <a:t>; Author Name, Ph.D</a:t>
            </a:r>
            <a:r>
              <a:rPr lang="en-US" sz="3600" baseline="30000">
                <a:latin typeface="+mj-lt"/>
              </a:rPr>
              <a:t>2</a:t>
            </a:r>
            <a:r>
              <a:rPr lang="en-US" sz="3600">
                <a:latin typeface="+mj-lt"/>
              </a:rPr>
              <a:t>, Author Name, RN</a:t>
            </a:r>
            <a:r>
              <a:rPr lang="en-US" sz="3600" baseline="30000">
                <a:latin typeface="+mj-lt"/>
              </a:rPr>
              <a:t>2,3</a:t>
            </a:r>
            <a:r>
              <a:rPr lang="en-US" sz="3600">
                <a:latin typeface="+mj-lt"/>
              </a:rPr>
              <a:t>; Author Name, Ph.D</a:t>
            </a:r>
            <a:r>
              <a:rPr lang="en-US" sz="3600" baseline="30000">
                <a:latin typeface="+mj-lt"/>
              </a:rPr>
              <a:t>1,4</a:t>
            </a:r>
            <a:r>
              <a:rPr lang="en-US" sz="3600">
                <a:latin typeface="+mj-lt"/>
              </a:rPr>
              <a:t> </a:t>
            </a:r>
          </a:p>
          <a:p>
            <a:pPr eaLnBrk="1">
              <a:defRPr/>
            </a:pPr>
            <a:r>
              <a:rPr lang="en-US" sz="3600" baseline="30000">
                <a:latin typeface="+mj-lt"/>
              </a:rPr>
              <a:t>1</a:t>
            </a:r>
            <a:r>
              <a:rPr lang="en-US" sz="3600">
                <a:latin typeface="+mj-lt"/>
              </a:rPr>
              <a:t>Name of University, City, State; </a:t>
            </a:r>
            <a:r>
              <a:rPr lang="en-US" sz="3600" baseline="30000">
                <a:latin typeface="+mj-lt"/>
              </a:rPr>
              <a:t>2</a:t>
            </a:r>
            <a:r>
              <a:rPr lang="en-US" sz="3600">
                <a:latin typeface="+mj-lt"/>
              </a:rPr>
              <a:t>Name of Another  University, City, State; </a:t>
            </a:r>
            <a:r>
              <a:rPr lang="en-US" sz="3600" baseline="30000">
                <a:latin typeface="+mj-lt"/>
              </a:rPr>
              <a:t>3</a:t>
            </a:r>
            <a:r>
              <a:rPr lang="en-US" sz="3600">
                <a:latin typeface="+mj-lt"/>
              </a:rPr>
              <a:t>Name of University, City, State; </a:t>
            </a:r>
            <a:r>
              <a:rPr lang="en-US" sz="3600" baseline="30000">
                <a:latin typeface="+mj-lt"/>
              </a:rPr>
              <a:t>4</a:t>
            </a:r>
            <a:r>
              <a:rPr lang="en-US" sz="3600">
                <a:latin typeface="+mj-lt"/>
              </a:rPr>
              <a:t>Name of University, City, State; </a:t>
            </a:r>
          </a:p>
        </p:txBody>
      </p:sp>
      <p:sp>
        <p:nvSpPr>
          <p:cNvPr id="70" name="TextBox 50"/>
          <p:cNvSpPr txBox="1">
            <a:spLocks noChangeArrowheads="1"/>
          </p:cNvSpPr>
          <p:nvPr/>
        </p:nvSpPr>
        <p:spPr bwMode="auto">
          <a:xfrm>
            <a:off x="24460200" y="21078797"/>
            <a:ext cx="18745220" cy="77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3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p:txBody>
      </p:sp>
      <p:pic>
        <p:nvPicPr>
          <p:cNvPr id="77" name="Picture 3" descr="W:\Templates\Test Templates\Scientific Posters\Association for Pelvic Organ Prolapse Support\APOPS new logo image 1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23600" y="-383839"/>
            <a:ext cx="6480549" cy="5184439"/>
          </a:xfrm>
          <a:prstGeom prst="rect">
            <a:avLst/>
          </a:prstGeom>
          <a:noFill/>
          <a:extLst>
            <a:ext uri="{909E8E84-426E-40DD-AFC4-6F175D3DCCD1}">
              <a14:hiddenFill xmlns:a14="http://schemas.microsoft.com/office/drawing/2010/main">
                <a:solidFill>
                  <a:srgbClr val="FFFFFF"/>
                </a:solidFill>
              </a14:hiddenFill>
            </a:ext>
          </a:extLst>
        </p:spPr>
      </p:pic>
      <p:sp>
        <p:nvSpPr>
          <p:cNvPr id="33" name="Text Box 48"/>
          <p:cNvSpPr txBox="1">
            <a:spLocks noChangeArrowheads="1"/>
          </p:cNvSpPr>
          <p:nvPr/>
        </p:nvSpPr>
        <p:spPr bwMode="auto">
          <a:xfrm>
            <a:off x="10806113" y="5794436"/>
            <a:ext cx="22278975" cy="10987623"/>
          </a:xfrm>
          <a:prstGeom prst="rect">
            <a:avLst/>
          </a:prstGeom>
          <a:solidFill>
            <a:schemeClr val="bg1"/>
          </a:solidFill>
          <a:ln w="381000">
            <a:solidFill>
              <a:srgbClr val="FF0000"/>
            </a:solidFill>
            <a:miter lim="800000"/>
            <a:headEnd/>
            <a:tailEnd/>
          </a:ln>
        </p:spPr>
        <p:txBody>
          <a:bodyPr wrap="square"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3600" dirty="0"/>
              <a:t>This scientific poster complements of MakeSigns.com</a:t>
            </a:r>
          </a:p>
          <a:p>
            <a:pPr eaLnBrk="1" hangingPunct="1"/>
            <a:r>
              <a:rPr lang="en-US" altLang="ja-JP" sz="3600" dirty="0"/>
              <a:t> </a:t>
            </a:r>
          </a:p>
          <a:p>
            <a:pPr eaLnBrk="1" hangingPunct="1"/>
            <a:r>
              <a:rPr lang="en-US" altLang="ja-JP" sz="3600" dirty="0"/>
              <a:t>If you opened this file directly from a web browser, you’ll want to save it to your computer before adding your poster information.</a:t>
            </a:r>
            <a:br>
              <a:rPr lang="en-US" altLang="ja-JP" sz="3600" dirty="0"/>
            </a:br>
            <a:endParaRPr lang="en-US" altLang="ja-JP" sz="3600" dirty="0"/>
          </a:p>
          <a:p>
            <a:pPr eaLnBrk="1" hangingPunct="1"/>
            <a:r>
              <a:rPr lang="en-US" altLang="ja-JP" sz="3600" dirty="0"/>
              <a:t>This template has a page size </a:t>
            </a:r>
            <a:r>
              <a:rPr lang="en-US" altLang="ja-JP" sz="3600"/>
              <a:t>of </a:t>
            </a:r>
            <a:r>
              <a:rPr lang="en-US" altLang="ja-JP" sz="3600" b="1" smtClean="0"/>
              <a:t>24</a:t>
            </a:r>
            <a:r>
              <a:rPr lang="en-US" altLang="ja-JP" sz="3600" b="1" smtClean="0"/>
              <a:t>”x 48”</a:t>
            </a:r>
            <a:r>
              <a:rPr lang="en-US" altLang="ja-JP" sz="3600" smtClean="0"/>
              <a:t>. </a:t>
            </a:r>
            <a:r>
              <a:rPr lang="en-US" altLang="ja-JP" sz="3600" dirty="0"/>
              <a:t>When uploaded at MakeSigns.com, this template can be used to order posters in the following sizes</a:t>
            </a:r>
            <a:r>
              <a:rPr lang="en-US" altLang="ja-JP" sz="3600"/>
              <a:t>: </a:t>
            </a:r>
            <a:r>
              <a:rPr lang="en-US" altLang="ja-JP" sz="3600" b="1" smtClean="0"/>
              <a:t>24</a:t>
            </a:r>
            <a:r>
              <a:rPr lang="en-US" altLang="ja-JP" sz="3600" b="1" smtClean="0"/>
              <a:t>”x 48”, 36”x 72”, 42”x 84”, 21” x 42” and 18” </a:t>
            </a:r>
            <a:r>
              <a:rPr lang="en-US" altLang="ja-JP" sz="3600" b="1"/>
              <a:t>x </a:t>
            </a:r>
            <a:r>
              <a:rPr lang="en-US" altLang="ja-JP" sz="3600" b="1" smtClean="0"/>
              <a:t>36”.</a:t>
            </a:r>
          </a:p>
          <a:p>
            <a:pPr eaLnBrk="1" hangingPunct="1"/>
            <a:endParaRPr lang="en-US" altLang="ja-JP" sz="3600" dirty="0"/>
          </a:p>
          <a:p>
            <a:pPr eaLnBrk="1" hangingPunct="1"/>
            <a:r>
              <a:rPr lang="en-US" altLang="ja-JP" sz="3600" dirty="0"/>
              <a:t>We recommend that you avoid changing the page size of the template. Please keep in mind, if you do change the page size it will alter the available print sizes listed above.</a:t>
            </a:r>
          </a:p>
          <a:p>
            <a:pPr eaLnBrk="1" hangingPunct="1"/>
            <a:r>
              <a:rPr lang="en-US" altLang="ja-JP" sz="3600" dirty="0"/>
              <a:t>Any changes to the template size should be done before entering your information.</a:t>
            </a:r>
          </a:p>
          <a:p>
            <a:pPr eaLnBrk="1" hangingPunct="1"/>
            <a:r>
              <a:rPr lang="en-US" altLang="ja-JP" sz="3600" dirty="0"/>
              <a:t>If you have any questions about </a:t>
            </a:r>
            <a:r>
              <a:rPr lang="en-US" altLang="ja-JP" sz="3600" dirty="0">
                <a:hlinkClick r:id="rId5"/>
              </a:rPr>
              <a:t>creating a scientific poster</a:t>
            </a:r>
            <a:r>
              <a:rPr lang="en-US" altLang="ja-JP" sz="3600" dirty="0"/>
              <a:t>, visit MakeSigns.com or email us at </a:t>
            </a:r>
            <a:r>
              <a:rPr lang="en-US" altLang="ja-JP" sz="3600" dirty="0">
                <a:hlinkClick r:id="rId6"/>
              </a:rPr>
              <a:t>support@graphicsland.com</a:t>
            </a:r>
            <a:r>
              <a:rPr lang="en-US" altLang="ja-JP" sz="3600" dirty="0"/>
              <a:t> </a:t>
            </a:r>
          </a:p>
          <a:p>
            <a:pPr eaLnBrk="1" hangingPunct="1"/>
            <a:endParaRPr lang="en-US" altLang="ja-JP" sz="3600" dirty="0"/>
          </a:p>
          <a:p>
            <a:pPr eaLnBrk="1" hangingPunct="1"/>
            <a:r>
              <a:rPr lang="en-US" altLang="ja-JP" sz="3600" dirty="0"/>
              <a:t>We offer these research poster templates free of charge to help you create and design a poster presentation with ease.</a:t>
            </a:r>
          </a:p>
          <a:p>
            <a:pPr eaLnBrk="1" hangingPunct="1"/>
            <a:endParaRPr lang="en-US" altLang="ja-JP" sz="3600" dirty="0"/>
          </a:p>
          <a:p>
            <a:pPr eaLnBrk="1" hangingPunct="1"/>
            <a:r>
              <a:rPr lang="en-US" altLang="ja-JP" sz="3600" b="1" dirty="0">
                <a:solidFill>
                  <a:srgbClr val="FF0000"/>
                </a:solidFill>
              </a:rPr>
              <a:t>TO DELETE THIS BOX, CLICK ON THE RED BORDER AND PRESS THE DELETE KEY ON YOUR KEYBOARD.</a:t>
            </a:r>
          </a:p>
          <a:p>
            <a:pPr algn="r" eaLnBrk="1" hangingPunct="1"/>
            <a:r>
              <a:rPr lang="en-US" altLang="ja-JP" sz="2000" dirty="0"/>
              <a:t>©</a:t>
            </a:r>
            <a:r>
              <a:rPr lang="en-US" altLang="ja-JP" sz="2000" dirty="0" smtClean="0"/>
              <a:t>2014 </a:t>
            </a:r>
            <a:r>
              <a:rPr lang="en-US" altLang="ja-JP" sz="2000" dirty="0" err="1"/>
              <a:t>Graphicsland</a:t>
            </a:r>
            <a:endParaRPr lang="en-US" altLang="en-US" sz="2000" dirty="0"/>
          </a:p>
        </p:txBody>
      </p:sp>
    </p:spTree>
    <p:extLst>
      <p:ext uri="{BB962C8B-B14F-4D97-AF65-F5344CB8AC3E}">
        <p14:creationId xmlns:p14="http://schemas.microsoft.com/office/powerpoint/2010/main" val="1766909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1385</Words>
  <Application>Microsoft Office PowerPoint</Application>
  <PresentationFormat>Custom</PresentationFormat>
  <Paragraphs>94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9</cp:revision>
  <dcterms:created xsi:type="dcterms:W3CDTF">2014-07-01T18:57:18Z</dcterms:created>
  <dcterms:modified xsi:type="dcterms:W3CDTF">2014-07-03T13:39:14Z</dcterms:modified>
</cp:coreProperties>
</file>