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0410"/>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3" d="100"/>
          <a:sy n="23" d="100"/>
        </p:scale>
        <p:origin x="-1542" y="-4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4.3</c:v>
                </c:pt>
                <c:pt idx="1">
                  <c:v>2.5</c:v>
                </c:pt>
                <c:pt idx="2">
                  <c:v>3.5</c:v>
                </c:pt>
                <c:pt idx="3">
                  <c:v>4.5</c:v>
                </c:pt>
                <c:pt idx="4">
                  <c:v>4.3</c:v>
                </c:pt>
                <c:pt idx="5">
                  <c:v>2.5</c:v>
                </c:pt>
                <c:pt idx="6">
                  <c:v>3.5</c:v>
                </c:pt>
                <c:pt idx="7">
                  <c:v>4.5</c:v>
                </c:pt>
              </c:numCache>
            </c:numRef>
          </c:val>
        </c:ser>
        <c:ser>
          <c:idx val="1"/>
          <c:order val="1"/>
          <c:tx>
            <c:strRef>
              <c:f>Sheet1!$C$1</c:f>
              <c:strCache>
                <c:ptCount val="1"/>
                <c:pt idx="0">
                  <c:v>Series 2</c:v>
                </c:pt>
              </c:strCache>
            </c:strRef>
          </c:tx>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4.4000000000000004</c:v>
                </c:pt>
                <c:pt idx="2">
                  <c:v>1.8</c:v>
                </c:pt>
                <c:pt idx="3">
                  <c:v>2.8</c:v>
                </c:pt>
                <c:pt idx="4">
                  <c:v>2.4</c:v>
                </c:pt>
                <c:pt idx="5">
                  <c:v>4.4000000000000004</c:v>
                </c:pt>
                <c:pt idx="6">
                  <c:v>1.8</c:v>
                </c:pt>
                <c:pt idx="7">
                  <c:v>2.8</c:v>
                </c:pt>
              </c:numCache>
            </c:numRef>
          </c:val>
        </c:ser>
        <c:ser>
          <c:idx val="2"/>
          <c:order val="2"/>
          <c:tx>
            <c:strRef>
              <c:f>Sheet1!$D$1</c:f>
              <c:strCache>
                <c:ptCount val="1"/>
                <c:pt idx="0">
                  <c:v>Series 3</c:v>
                </c:pt>
              </c:strCache>
            </c:strRef>
          </c:tx>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Sheet1!$D$2:$D$9</c:f>
              <c:numCache>
                <c:formatCode>General</c:formatCode>
                <c:ptCount val="8"/>
                <c:pt idx="0">
                  <c:v>2</c:v>
                </c:pt>
                <c:pt idx="1">
                  <c:v>2</c:v>
                </c:pt>
                <c:pt idx="2">
                  <c:v>3</c:v>
                </c:pt>
                <c:pt idx="3">
                  <c:v>5</c:v>
                </c:pt>
                <c:pt idx="4">
                  <c:v>2</c:v>
                </c:pt>
                <c:pt idx="5">
                  <c:v>2</c:v>
                </c:pt>
                <c:pt idx="6">
                  <c:v>3</c:v>
                </c:pt>
                <c:pt idx="7">
                  <c:v>5</c:v>
                </c:pt>
              </c:numCache>
            </c:numRef>
          </c:val>
        </c:ser>
        <c:dLbls>
          <c:showLegendKey val="0"/>
          <c:showVal val="0"/>
          <c:showCatName val="0"/>
          <c:showSerName val="0"/>
          <c:showPercent val="0"/>
          <c:showBubbleSize val="0"/>
        </c:dLbls>
        <c:gapWidth val="150"/>
        <c:shape val="box"/>
        <c:axId val="347466752"/>
        <c:axId val="347022080"/>
        <c:axId val="0"/>
      </c:bar3DChart>
      <c:catAx>
        <c:axId val="347466752"/>
        <c:scaling>
          <c:orientation val="minMax"/>
        </c:scaling>
        <c:delete val="0"/>
        <c:axPos val="b"/>
        <c:numFmt formatCode="General" sourceLinked="1"/>
        <c:majorTickMark val="out"/>
        <c:minorTickMark val="none"/>
        <c:tickLblPos val="nextTo"/>
        <c:crossAx val="347022080"/>
        <c:crosses val="autoZero"/>
        <c:auto val="1"/>
        <c:lblAlgn val="ctr"/>
        <c:lblOffset val="100"/>
        <c:noMultiLvlLbl val="0"/>
      </c:catAx>
      <c:valAx>
        <c:axId val="347022080"/>
        <c:scaling>
          <c:orientation val="minMax"/>
        </c:scaling>
        <c:delete val="0"/>
        <c:axPos val="l"/>
        <c:majorGridlines/>
        <c:numFmt formatCode="General" sourceLinked="1"/>
        <c:majorTickMark val="out"/>
        <c:minorTickMark val="none"/>
        <c:tickLblPos val="nextTo"/>
        <c:crossAx val="34746675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lineChart>
        <c:grouping val="standard"/>
        <c:varyColors val="0"/>
        <c:ser>
          <c:idx val="0"/>
          <c:order val="0"/>
          <c:tx>
            <c:strRef>
              <c:f>Sheet1!$B$1</c:f>
              <c:strCache>
                <c:ptCount val="1"/>
                <c:pt idx="0">
                  <c:v>Series 1</c:v>
                </c:pt>
              </c:strCache>
            </c:strRef>
          </c:tx>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4.3</c:v>
                </c:pt>
                <c:pt idx="1">
                  <c:v>2.5</c:v>
                </c:pt>
                <c:pt idx="2">
                  <c:v>3.5</c:v>
                </c:pt>
                <c:pt idx="3">
                  <c:v>4.5</c:v>
                </c:pt>
              </c:numCache>
            </c:numRef>
          </c:val>
          <c:smooth val="0"/>
        </c:ser>
        <c:ser>
          <c:idx val="1"/>
          <c:order val="1"/>
          <c:tx>
            <c:strRef>
              <c:f>Sheet1!$C$1</c:f>
              <c:strCache>
                <c:ptCount val="1"/>
                <c:pt idx="0">
                  <c:v>Series 2</c:v>
                </c:pt>
              </c:strCache>
            </c:strRef>
          </c:tx>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2.4</c:v>
                </c:pt>
                <c:pt idx="1">
                  <c:v>4.4000000000000004</c:v>
                </c:pt>
                <c:pt idx="2">
                  <c:v>1.8</c:v>
                </c:pt>
                <c:pt idx="3">
                  <c:v>2.8</c:v>
                </c:pt>
              </c:numCache>
            </c:numRef>
          </c:val>
          <c:smooth val="0"/>
        </c:ser>
        <c:ser>
          <c:idx val="2"/>
          <c:order val="2"/>
          <c:tx>
            <c:strRef>
              <c:f>Sheet1!$D$1</c:f>
              <c:strCache>
                <c:ptCount val="1"/>
                <c:pt idx="0">
                  <c:v>Series 3</c:v>
                </c:pt>
              </c:strCache>
            </c:strRef>
          </c:tx>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2</c:v>
                </c:pt>
                <c:pt idx="1">
                  <c:v>2</c:v>
                </c:pt>
                <c:pt idx="2">
                  <c:v>3</c:v>
                </c:pt>
                <c:pt idx="3">
                  <c:v>5</c:v>
                </c:pt>
              </c:numCache>
            </c:numRef>
          </c:val>
          <c:smooth val="0"/>
        </c:ser>
        <c:ser>
          <c:idx val="3"/>
          <c:order val="3"/>
          <c:tx>
            <c:strRef>
              <c:f>Sheet1!$E$1</c:f>
              <c:strCache>
                <c:ptCount val="1"/>
                <c:pt idx="0">
                  <c:v>Series 4</c:v>
                </c:pt>
              </c:strCache>
            </c:strRef>
          </c:tx>
          <c:cat>
            <c:strRef>
              <c:f>Sheet1!$A$2:$A$6</c:f>
              <c:strCache>
                <c:ptCount val="4"/>
                <c:pt idx="0">
                  <c:v>Category 1</c:v>
                </c:pt>
                <c:pt idx="1">
                  <c:v>Category 2</c:v>
                </c:pt>
                <c:pt idx="2">
                  <c:v>Category 3</c:v>
                </c:pt>
                <c:pt idx="3">
                  <c:v>Category 4</c:v>
                </c:pt>
              </c:strCache>
            </c:strRef>
          </c:cat>
          <c:val>
            <c:numRef>
              <c:f>Sheet1!$E$2:$E$6</c:f>
              <c:numCache>
                <c:formatCode>General</c:formatCode>
                <c:ptCount val="5"/>
                <c:pt idx="0">
                  <c:v>4</c:v>
                </c:pt>
                <c:pt idx="1">
                  <c:v>2</c:v>
                </c:pt>
                <c:pt idx="2">
                  <c:v>4.2</c:v>
                </c:pt>
                <c:pt idx="3">
                  <c:v>1.4</c:v>
                </c:pt>
              </c:numCache>
            </c:numRef>
          </c:val>
          <c:smooth val="0"/>
        </c:ser>
        <c:ser>
          <c:idx val="4"/>
          <c:order val="4"/>
          <c:tx>
            <c:strRef>
              <c:f>Sheet1!$F$1</c:f>
              <c:strCache>
                <c:ptCount val="1"/>
                <c:pt idx="0">
                  <c:v>Series 5</c:v>
                </c:pt>
              </c:strCache>
            </c:strRef>
          </c:tx>
          <c:cat>
            <c:strRef>
              <c:f>Sheet1!$A$2:$A$6</c:f>
              <c:strCache>
                <c:ptCount val="4"/>
                <c:pt idx="0">
                  <c:v>Category 1</c:v>
                </c:pt>
                <c:pt idx="1">
                  <c:v>Category 2</c:v>
                </c:pt>
                <c:pt idx="2">
                  <c:v>Category 3</c:v>
                </c:pt>
                <c:pt idx="3">
                  <c:v>Category 4</c:v>
                </c:pt>
              </c:strCache>
            </c:strRef>
          </c:cat>
          <c:val>
            <c:numRef>
              <c:f>Sheet1!$F$2:$F$6</c:f>
              <c:numCache>
                <c:formatCode>General</c:formatCode>
                <c:ptCount val="5"/>
                <c:pt idx="0">
                  <c:v>5.8</c:v>
                </c:pt>
                <c:pt idx="1">
                  <c:v>3.8</c:v>
                </c:pt>
                <c:pt idx="2">
                  <c:v>3</c:v>
                </c:pt>
                <c:pt idx="3">
                  <c:v>2.9</c:v>
                </c:pt>
              </c:numCache>
            </c:numRef>
          </c:val>
          <c:smooth val="0"/>
        </c:ser>
        <c:ser>
          <c:idx val="5"/>
          <c:order val="5"/>
          <c:tx>
            <c:strRef>
              <c:f>Sheet1!$G$1</c:f>
              <c:strCache>
                <c:ptCount val="1"/>
                <c:pt idx="0">
                  <c:v>Series 6</c:v>
                </c:pt>
              </c:strCache>
            </c:strRef>
          </c:tx>
          <c:cat>
            <c:strRef>
              <c:f>Sheet1!$A$2:$A$6</c:f>
              <c:strCache>
                <c:ptCount val="4"/>
                <c:pt idx="0">
                  <c:v>Category 1</c:v>
                </c:pt>
                <c:pt idx="1">
                  <c:v>Category 2</c:v>
                </c:pt>
                <c:pt idx="2">
                  <c:v>Category 3</c:v>
                </c:pt>
                <c:pt idx="3">
                  <c:v>Category 4</c:v>
                </c:pt>
              </c:strCache>
            </c:strRef>
          </c:cat>
          <c:val>
            <c:numRef>
              <c:f>Sheet1!$G$2:$G$6</c:f>
              <c:numCache>
                <c:formatCode>General</c:formatCode>
                <c:ptCount val="5"/>
                <c:pt idx="0">
                  <c:v>3</c:v>
                </c:pt>
                <c:pt idx="1">
                  <c:v>1</c:v>
                </c:pt>
                <c:pt idx="2">
                  <c:v>5</c:v>
                </c:pt>
                <c:pt idx="3">
                  <c:v>3</c:v>
                </c:pt>
              </c:numCache>
            </c:numRef>
          </c:val>
          <c:smooth val="0"/>
        </c:ser>
        <c:dLbls>
          <c:showLegendKey val="0"/>
          <c:showVal val="0"/>
          <c:showCatName val="0"/>
          <c:showSerName val="0"/>
          <c:showPercent val="0"/>
          <c:showBubbleSize val="0"/>
        </c:dLbls>
        <c:marker val="1"/>
        <c:smooth val="0"/>
        <c:axId val="347877760"/>
        <c:axId val="347879296"/>
      </c:lineChart>
      <c:catAx>
        <c:axId val="347877760"/>
        <c:scaling>
          <c:orientation val="minMax"/>
        </c:scaling>
        <c:delete val="0"/>
        <c:axPos val="b"/>
        <c:numFmt formatCode="General" sourceLinked="1"/>
        <c:majorTickMark val="out"/>
        <c:minorTickMark val="none"/>
        <c:tickLblPos val="nextTo"/>
        <c:crossAx val="347879296"/>
        <c:crosses val="autoZero"/>
        <c:auto val="1"/>
        <c:lblAlgn val="ctr"/>
        <c:lblOffset val="100"/>
        <c:noMultiLvlLbl val="0"/>
      </c:catAx>
      <c:valAx>
        <c:axId val="347879296"/>
        <c:scaling>
          <c:orientation val="minMax"/>
        </c:scaling>
        <c:delete val="0"/>
        <c:axPos val="l"/>
        <c:majorGridlines/>
        <c:numFmt formatCode="General" sourceLinked="1"/>
        <c:majorTickMark val="out"/>
        <c:minorTickMark val="none"/>
        <c:tickLblPos val="nextTo"/>
        <c:crossAx val="3478777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74607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04933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25418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63242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88055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08187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F1C16E-B02E-4CB3-B4D9-08544CA9F4D3}" type="datetimeFigureOut">
              <a:rPr lang="en-US" smtClean="0"/>
              <a:t>7/3/2014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337763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F1C16E-B02E-4CB3-B4D9-08544CA9F4D3}" type="datetimeFigureOut">
              <a:rPr lang="en-US" smtClean="0"/>
              <a:t>7/3/2014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40820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1C16E-B02E-4CB3-B4D9-08544CA9F4D3}" type="datetimeFigureOut">
              <a:rPr lang="en-US" smtClean="0"/>
              <a:t>7/3/2014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388575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92310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647210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8CF1C16E-B02E-4CB3-B4D9-08544CA9F4D3}" type="datetimeFigureOut">
              <a:rPr lang="en-US" smtClean="0"/>
              <a:t>7/3/2014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15C06A05-D56D-41A7-93F0-C1A7D9B979CA}" type="slidenum">
              <a:rPr lang="en-US" smtClean="0"/>
              <a:t>‹#›</a:t>
            </a:fld>
            <a:endParaRPr lang="en-US"/>
          </a:p>
        </p:txBody>
      </p:sp>
    </p:spTree>
    <p:extLst>
      <p:ext uri="{BB962C8B-B14F-4D97-AF65-F5344CB8AC3E}">
        <p14:creationId xmlns:p14="http://schemas.microsoft.com/office/powerpoint/2010/main" val="1414807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support@graphicsland.com"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makesigns.com/SciPosters_Home.aspx" TargetMode="Externa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Templates\Test Templates\Scientific Posters\Association for Pelvic Organ Prolapse Support\APOPS new logo image 1500.png"/>
          <p:cNvPicPr>
            <a:picLocks noChangeAspect="1" noChangeArrowheads="1"/>
          </p:cNvPicPr>
          <p:nvPr/>
        </p:nvPicPr>
        <p:blipFill rotWithShape="1">
          <a:blip r:embed="rId2">
            <a:extLst>
              <a:ext uri="{28A0092B-C50C-407E-A947-70E740481C1C}">
                <a14:useLocalDpi xmlns:a14="http://schemas.microsoft.com/office/drawing/2010/main" val="0"/>
              </a:ext>
            </a:extLst>
          </a:blip>
          <a:srcRect r="25628" b="24269"/>
          <a:stretch/>
        </p:blipFill>
        <p:spPr bwMode="auto">
          <a:xfrm>
            <a:off x="29392361" y="21107400"/>
            <a:ext cx="14498840" cy="11811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5638800"/>
            <a:ext cx="43891200" cy="27279600"/>
          </a:xfrm>
          <a:prstGeom prst="rect">
            <a:avLst/>
          </a:prstGeom>
          <a:gradFill flip="none" rotWithShape="1">
            <a:gsLst>
              <a:gs pos="100000">
                <a:srgbClr val="8B0410"/>
              </a:gs>
              <a:gs pos="8000">
                <a:schemeClr val="bg1">
                  <a:alpha val="76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3" name="Picture 9" descr="W:\Templates\Test Templates\Scientific Posters\Association for Pelvic Organ Prolapse Support\APOPS new logo jpg.jpg"/>
          <p:cNvPicPr>
            <a:picLocks noChangeAspect="1" noChangeArrowheads="1"/>
          </p:cNvPicPr>
          <p:nvPr/>
        </p:nvPicPr>
        <p:blipFill rotWithShape="1">
          <a:blip r:embed="rId3">
            <a:extLst>
              <a:ext uri="{28A0092B-C50C-407E-A947-70E740481C1C}">
                <a14:useLocalDpi xmlns:a14="http://schemas.microsoft.com/office/drawing/2010/main" val="0"/>
              </a:ext>
            </a:extLst>
          </a:blip>
          <a:srcRect l="6962" t="8367" r="7902" b="11107"/>
          <a:stretch/>
        </p:blipFill>
        <p:spPr bwMode="auto">
          <a:xfrm>
            <a:off x="538163" y="0"/>
            <a:ext cx="7451824" cy="56388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0" y="5942732"/>
            <a:ext cx="438912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3"/>
          <p:cNvSpPr txBox="1">
            <a:spLocks noChangeArrowheads="1"/>
          </p:cNvSpPr>
          <p:nvPr/>
        </p:nvSpPr>
        <p:spPr bwMode="auto">
          <a:xfrm>
            <a:off x="7875624" y="914400"/>
            <a:ext cx="30527626"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algn="ctr" eaLnBrk="1">
              <a:defRPr/>
            </a:pPr>
            <a:r>
              <a:rPr lang="en-US" sz="7200" b="1" i="1" smtClean="0">
                <a:latin typeface="+mj-lt"/>
              </a:rPr>
              <a:t>This is a Scientific Poster Template created by Graphicsland &amp; MakeSigns.com </a:t>
            </a:r>
          </a:p>
          <a:p>
            <a:pPr algn="ctr" eaLnBrk="1">
              <a:defRPr/>
            </a:pPr>
            <a:r>
              <a:rPr lang="en-US" sz="7200" b="1" i="1" smtClean="0">
                <a:latin typeface="+mj-lt"/>
              </a:rPr>
              <a:t>Your poster title would go on these lines</a:t>
            </a:r>
          </a:p>
        </p:txBody>
      </p:sp>
      <p:sp>
        <p:nvSpPr>
          <p:cNvPr id="17" name="TextBox 4"/>
          <p:cNvSpPr txBox="1">
            <a:spLocks noChangeArrowheads="1"/>
          </p:cNvSpPr>
          <p:nvPr/>
        </p:nvSpPr>
        <p:spPr bwMode="auto">
          <a:xfrm>
            <a:off x="7875625" y="3622834"/>
            <a:ext cx="305276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algn="ctr" eaLnBrk="1">
              <a:defRPr/>
            </a:pPr>
            <a:r>
              <a:rPr lang="en-US" sz="3600" smtClean="0">
                <a:latin typeface="+mj-lt"/>
              </a:rPr>
              <a:t>Author Name, RN</a:t>
            </a:r>
            <a:r>
              <a:rPr lang="en-US" sz="3600" baseline="30000" smtClean="0">
                <a:latin typeface="+mj-lt"/>
              </a:rPr>
              <a:t>1</a:t>
            </a:r>
            <a:r>
              <a:rPr lang="en-US" sz="3600" smtClean="0">
                <a:latin typeface="+mj-lt"/>
              </a:rPr>
              <a:t>; Author Name, Ph.D</a:t>
            </a:r>
            <a:r>
              <a:rPr lang="en-US" sz="3600" baseline="30000" smtClean="0">
                <a:latin typeface="+mj-lt"/>
              </a:rPr>
              <a:t>2</a:t>
            </a:r>
            <a:r>
              <a:rPr lang="en-US" sz="3600" smtClean="0">
                <a:latin typeface="+mj-lt"/>
              </a:rPr>
              <a:t>, Author Name, RN</a:t>
            </a:r>
            <a:r>
              <a:rPr lang="en-US" sz="3600" baseline="30000" smtClean="0">
                <a:latin typeface="+mj-lt"/>
              </a:rPr>
              <a:t>2,3</a:t>
            </a:r>
            <a:r>
              <a:rPr lang="en-US" sz="3600" smtClean="0">
                <a:latin typeface="+mj-lt"/>
              </a:rPr>
              <a:t>; Author Name, Ph.D</a:t>
            </a:r>
            <a:r>
              <a:rPr lang="en-US" sz="3600" baseline="30000" smtClean="0">
                <a:latin typeface="+mj-lt"/>
              </a:rPr>
              <a:t>1,4</a:t>
            </a:r>
            <a:r>
              <a:rPr lang="en-US" sz="3600" smtClean="0">
                <a:latin typeface="+mj-lt"/>
              </a:rPr>
              <a:t> </a:t>
            </a:r>
          </a:p>
          <a:p>
            <a:pPr algn="ctr" eaLnBrk="1">
              <a:defRPr/>
            </a:pPr>
            <a:r>
              <a:rPr lang="en-US" sz="3600" baseline="30000" smtClean="0">
                <a:latin typeface="+mj-lt"/>
              </a:rPr>
              <a:t>1</a:t>
            </a:r>
            <a:r>
              <a:rPr lang="en-US" sz="3600" smtClean="0">
                <a:latin typeface="+mj-lt"/>
              </a:rPr>
              <a:t>Name of University, City, State; </a:t>
            </a:r>
            <a:r>
              <a:rPr lang="en-US" sz="3600" baseline="30000" smtClean="0">
                <a:latin typeface="+mj-lt"/>
              </a:rPr>
              <a:t>2</a:t>
            </a:r>
            <a:r>
              <a:rPr lang="en-US" sz="3600" smtClean="0">
                <a:latin typeface="+mj-lt"/>
              </a:rPr>
              <a:t>Name of Another  University, City, State; </a:t>
            </a:r>
            <a:r>
              <a:rPr lang="en-US" sz="3600" baseline="30000" smtClean="0">
                <a:latin typeface="+mj-lt"/>
              </a:rPr>
              <a:t>3</a:t>
            </a:r>
            <a:r>
              <a:rPr lang="en-US" sz="3600" smtClean="0">
                <a:latin typeface="+mj-lt"/>
              </a:rPr>
              <a:t>Name of University, City, State; </a:t>
            </a:r>
            <a:r>
              <a:rPr lang="en-US" sz="3600" baseline="30000" smtClean="0">
                <a:latin typeface="+mj-lt"/>
              </a:rPr>
              <a:t>4</a:t>
            </a:r>
            <a:r>
              <a:rPr lang="en-US" sz="3600" smtClean="0">
                <a:latin typeface="+mj-lt"/>
              </a:rPr>
              <a:t>Name of University, City, State; </a:t>
            </a:r>
          </a:p>
        </p:txBody>
      </p:sp>
      <p:sp>
        <p:nvSpPr>
          <p:cNvPr id="2" name="Rectangle 1"/>
          <p:cNvSpPr/>
          <p:nvPr/>
        </p:nvSpPr>
        <p:spPr>
          <a:xfrm>
            <a:off x="538163" y="6629400"/>
            <a:ext cx="10040215" cy="25679400"/>
          </a:xfrm>
          <a:prstGeom prst="rect">
            <a:avLst/>
          </a:prstGeom>
          <a:gradFill>
            <a:gsLst>
              <a:gs pos="59000">
                <a:schemeClr val="bg1"/>
              </a:gs>
              <a:gs pos="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11462123" y="6629400"/>
            <a:ext cx="10040215" cy="25679400"/>
          </a:xfrm>
          <a:prstGeom prst="rect">
            <a:avLst/>
          </a:prstGeom>
          <a:gradFill>
            <a:gsLst>
              <a:gs pos="59000">
                <a:schemeClr val="bg1"/>
              </a:gs>
              <a:gs pos="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22386083" y="6629400"/>
            <a:ext cx="10040215" cy="25679400"/>
          </a:xfrm>
          <a:prstGeom prst="rect">
            <a:avLst/>
          </a:prstGeom>
          <a:gradFill>
            <a:gsLst>
              <a:gs pos="59000">
                <a:schemeClr val="bg1"/>
              </a:gs>
              <a:gs pos="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33313814" y="6629400"/>
            <a:ext cx="10040215" cy="25679400"/>
          </a:xfrm>
          <a:prstGeom prst="rect">
            <a:avLst/>
          </a:prstGeom>
          <a:gradFill>
            <a:gsLst>
              <a:gs pos="59000">
                <a:schemeClr val="bg1"/>
              </a:gs>
              <a:gs pos="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49"/>
          <p:cNvSpPr txBox="1">
            <a:spLocks noChangeArrowheads="1"/>
          </p:cNvSpPr>
          <p:nvPr/>
        </p:nvSpPr>
        <p:spPr bwMode="auto">
          <a:xfrm>
            <a:off x="740208" y="7539373"/>
            <a:ext cx="963612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3200" smtClean="0">
                <a:latin typeface="+mj-lt"/>
              </a:rPr>
              <a:t>Your text would go here. List your information on these lines. Your text would go here. List your information on these lines. Your text would go here. </a:t>
            </a:r>
          </a:p>
        </p:txBody>
      </p:sp>
      <p:sp>
        <p:nvSpPr>
          <p:cNvPr id="77" name="TextBox 50"/>
          <p:cNvSpPr txBox="1">
            <a:spLocks noChangeArrowheads="1"/>
          </p:cNvSpPr>
          <p:nvPr/>
        </p:nvSpPr>
        <p:spPr bwMode="auto">
          <a:xfrm>
            <a:off x="740208" y="15568840"/>
            <a:ext cx="9636125" cy="1732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a:p>
            <a:pPr eaLnBrk="1">
              <a:defRPr/>
            </a:pPr>
            <a:endParaRPr lang="en-US" sz="3200" smtClean="0">
              <a:latin typeface="+mj-lt"/>
            </a:endParaRPr>
          </a:p>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3200" smtClean="0">
                <a:latin typeface="+mj-lt"/>
              </a:rPr>
              <a:t>Your text would go here. List your information on these lines. Your text would go here. List your information on these lines. Your text would go here. </a:t>
            </a:r>
          </a:p>
        </p:txBody>
      </p:sp>
      <p:sp>
        <p:nvSpPr>
          <p:cNvPr id="78" name="TextBox 51"/>
          <p:cNvSpPr txBox="1">
            <a:spLocks noChangeArrowheads="1"/>
          </p:cNvSpPr>
          <p:nvPr/>
        </p:nvSpPr>
        <p:spPr bwMode="auto">
          <a:xfrm>
            <a:off x="11664961" y="7539373"/>
            <a:ext cx="963453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would go here. List your information on these lines. Your text would go here. List your information on these lines. Your text would go here. List your information on these lines. </a:t>
            </a:r>
          </a:p>
          <a:p>
            <a:pPr eaLnBrk="1">
              <a:defRPr/>
            </a:pPr>
            <a:endParaRPr lang="en-US" sz="3200" smtClean="0">
              <a:latin typeface="+mj-lt"/>
            </a:endParaRPr>
          </a:p>
        </p:txBody>
      </p:sp>
      <p:sp>
        <p:nvSpPr>
          <p:cNvPr id="79" name="TextBox 78"/>
          <p:cNvSpPr txBox="1"/>
          <p:nvPr/>
        </p:nvSpPr>
        <p:spPr>
          <a:xfrm>
            <a:off x="11664961" y="16300192"/>
            <a:ext cx="9634538" cy="14865608"/>
          </a:xfrm>
          <a:prstGeom prst="rect">
            <a:avLst/>
          </a:prstGeom>
          <a:noFill/>
        </p:spPr>
        <p:txBody>
          <a:bodyPr>
            <a:spAutoFit/>
          </a:bodyPr>
          <a:lstStyle/>
          <a:p>
            <a:pPr defTabSz="1990740">
              <a:defRPr/>
            </a:pPr>
            <a:r>
              <a:rPr lang="en-US" sz="32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a:t>
            </a:r>
          </a:p>
          <a:p>
            <a:pPr marL="457200" indent="-457200" defTabSz="1990740">
              <a:buClr>
                <a:schemeClr val="bg1"/>
              </a:buClr>
              <a:buFont typeface="Arial" pitchFamily="34" charset="0"/>
              <a:buChar char="•"/>
              <a:defRPr/>
            </a:pPr>
            <a:r>
              <a:rPr lang="en-US" sz="3200" dirty="0">
                <a:latin typeface="+mj-lt"/>
                <a:cs typeface="Arial" pitchFamily="34" charset="0"/>
              </a:rPr>
              <a:t>List your information on these lines. </a:t>
            </a:r>
          </a:p>
          <a:p>
            <a:pPr defTabSz="1990740">
              <a:defRPr/>
            </a:pPr>
            <a:r>
              <a:rPr lang="en-US" sz="3200" dirty="0">
                <a:latin typeface="+mj-lt"/>
                <a:cs typeface="Arial" pitchFamily="34" charset="0"/>
              </a:rPr>
              <a:t> </a:t>
            </a:r>
          </a:p>
          <a:p>
            <a:pPr>
              <a:defRPr/>
            </a:pPr>
            <a:r>
              <a:rPr lang="en-US" sz="32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r>
              <a:rPr lang="en-US" sz="3200" dirty="0">
                <a:latin typeface="+mj-lt"/>
              </a:rPr>
              <a:t>Your text would go here. List your information on these lines. Your text would go here</a:t>
            </a:r>
          </a:p>
          <a:p>
            <a:pPr>
              <a:defRPr/>
            </a:pPr>
            <a:endParaRPr lang="en-US" sz="3200" dirty="0">
              <a:latin typeface="+mj-lt"/>
            </a:endParaRPr>
          </a:p>
          <a:p>
            <a:pPr>
              <a:defRPr/>
            </a:pPr>
            <a:endParaRPr lang="en-US" sz="3200" dirty="0">
              <a:latin typeface="+mj-lt"/>
            </a:endParaRPr>
          </a:p>
          <a:p>
            <a:pPr>
              <a:defRPr/>
            </a:pPr>
            <a:r>
              <a:rPr lang="en-US" sz="3200" dirty="0">
                <a:latin typeface="+mj-lt"/>
              </a:rPr>
              <a:t>Your text would go here. List your information on these lines. Your text would go here. List your information on these lines. </a:t>
            </a:r>
          </a:p>
          <a:p>
            <a:pPr>
              <a:defRPr/>
            </a:pPr>
            <a:r>
              <a:rPr lang="en-US" sz="3200" dirty="0">
                <a:latin typeface="+mj-lt"/>
              </a:rPr>
              <a:t>Your text would go here. List your information on these lines. Your text would go here. List your information on these lines. Your text would go here. List your information on these lines. Your text would go here. List your information on these lines</a:t>
            </a:r>
            <a:r>
              <a:rPr lang="en-US" sz="3200">
                <a:latin typeface="+mj-lt"/>
              </a:rPr>
              <a:t>. </a:t>
            </a:r>
            <a:endParaRPr lang="en-US" sz="3200" dirty="0">
              <a:latin typeface="+mj-lt"/>
              <a:cs typeface="Arial" pitchFamily="34" charset="0"/>
            </a:endParaRPr>
          </a:p>
        </p:txBody>
      </p:sp>
      <p:sp>
        <p:nvSpPr>
          <p:cNvPr id="80" name="TextBox 53"/>
          <p:cNvSpPr txBox="1">
            <a:spLocks noChangeArrowheads="1"/>
          </p:cNvSpPr>
          <p:nvPr/>
        </p:nvSpPr>
        <p:spPr bwMode="auto">
          <a:xfrm>
            <a:off x="22682200" y="7539373"/>
            <a:ext cx="963453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Your text would go here. List your information on these lines. Your text would go here. List your information on these lines. </a:t>
            </a:r>
          </a:p>
        </p:txBody>
      </p:sp>
      <p:sp>
        <p:nvSpPr>
          <p:cNvPr id="81" name="TextBox 54"/>
          <p:cNvSpPr txBox="1">
            <a:spLocks noChangeArrowheads="1"/>
          </p:cNvSpPr>
          <p:nvPr/>
        </p:nvSpPr>
        <p:spPr bwMode="auto">
          <a:xfrm>
            <a:off x="33516653" y="12734037"/>
            <a:ext cx="963453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82" name="TextBox 81"/>
          <p:cNvSpPr txBox="1"/>
          <p:nvPr/>
        </p:nvSpPr>
        <p:spPr>
          <a:xfrm>
            <a:off x="33516653" y="18753947"/>
            <a:ext cx="9634537" cy="5509200"/>
          </a:xfrm>
          <a:prstGeom prst="rect">
            <a:avLst/>
          </a:prstGeom>
          <a:noFill/>
        </p:spPr>
        <p:txBody>
          <a:bodyPr>
            <a:spAutoFit/>
          </a:bodyPr>
          <a:lstStyle/>
          <a:p>
            <a:pPr defTabSz="1990740">
              <a:defRPr/>
            </a:pPr>
            <a:r>
              <a:rPr lang="en-US" sz="32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a:t>
            </a:r>
          </a:p>
          <a:p>
            <a:pPr marL="457200" indent="-457200" defTabSz="1990740">
              <a:buClr>
                <a:schemeClr val="bg1"/>
              </a:buClr>
              <a:buFont typeface="Arial" pitchFamily="34" charset="0"/>
              <a:buChar char="•"/>
              <a:defRPr/>
            </a:pPr>
            <a:r>
              <a:rPr lang="en-US" sz="3200" dirty="0">
                <a:latin typeface="+mj-lt"/>
                <a:cs typeface="Arial" pitchFamily="34" charset="0"/>
              </a:rPr>
              <a:t>List your information on these lines. </a:t>
            </a:r>
          </a:p>
        </p:txBody>
      </p:sp>
      <p:sp>
        <p:nvSpPr>
          <p:cNvPr id="83" name="TextBox 56"/>
          <p:cNvSpPr txBox="1">
            <a:spLocks noChangeArrowheads="1"/>
          </p:cNvSpPr>
          <p:nvPr/>
        </p:nvSpPr>
        <p:spPr bwMode="auto">
          <a:xfrm>
            <a:off x="33516653" y="25729610"/>
            <a:ext cx="9634537"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buClr>
                <a:schemeClr val="bg1"/>
              </a:buClr>
              <a:buFont typeface="Arial" charset="0"/>
              <a:buAutoNum type="arabicPeriod"/>
              <a:defRPr/>
            </a:pPr>
            <a:r>
              <a:rPr lang="en-US" sz="3200" smtClean="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graphicFrame>
        <p:nvGraphicFramePr>
          <p:cNvPr id="84" name="Chart 57"/>
          <p:cNvGraphicFramePr>
            <a:graphicFrameLocks/>
          </p:cNvGraphicFramePr>
          <p:nvPr>
            <p:extLst>
              <p:ext uri="{D42A27DB-BD31-4B8C-83A1-F6EECF244321}">
                <p14:modId xmlns:p14="http://schemas.microsoft.com/office/powerpoint/2010/main" val="2162997781"/>
              </p:ext>
            </p:extLst>
          </p:nvPr>
        </p:nvGraphicFramePr>
        <p:xfrm>
          <a:off x="22682200" y="9713147"/>
          <a:ext cx="9634538" cy="4840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5" name="Chart 58"/>
          <p:cNvGraphicFramePr>
            <a:graphicFrameLocks/>
          </p:cNvGraphicFramePr>
          <p:nvPr>
            <p:extLst>
              <p:ext uri="{D42A27DB-BD31-4B8C-83A1-F6EECF244321}">
                <p14:modId xmlns:p14="http://schemas.microsoft.com/office/powerpoint/2010/main" val="2707966570"/>
              </p:ext>
            </p:extLst>
          </p:nvPr>
        </p:nvGraphicFramePr>
        <p:xfrm>
          <a:off x="22682200" y="15428147"/>
          <a:ext cx="9634538" cy="4484688"/>
        </p:xfrm>
        <a:graphic>
          <a:graphicData uri="http://schemas.openxmlformats.org/drawingml/2006/chart">
            <c:chart xmlns:c="http://schemas.openxmlformats.org/drawingml/2006/chart" xmlns:r="http://schemas.openxmlformats.org/officeDocument/2006/relationships" r:id="rId5"/>
          </a:graphicData>
        </a:graphic>
      </p:graphicFrame>
      <p:sp>
        <p:nvSpPr>
          <p:cNvPr id="86" name="TextBox 85"/>
          <p:cNvSpPr txBox="1"/>
          <p:nvPr/>
        </p:nvSpPr>
        <p:spPr>
          <a:xfrm>
            <a:off x="22682200" y="20298787"/>
            <a:ext cx="9634538" cy="7971413"/>
          </a:xfrm>
          <a:prstGeom prst="rect">
            <a:avLst/>
          </a:prstGeom>
          <a:noFill/>
        </p:spPr>
        <p:txBody>
          <a:bodyPr>
            <a:spAutoFit/>
          </a:bodyPr>
          <a:lstStyle/>
          <a:p>
            <a:pPr defTabSz="1990740">
              <a:defRPr/>
            </a:pPr>
            <a:r>
              <a:rPr lang="en-US" sz="32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List your information on these lines. </a:t>
            </a:r>
          </a:p>
          <a:p>
            <a:pPr marL="457200" indent="-457200" defTabSz="1990740">
              <a:buClr>
                <a:schemeClr val="bg1"/>
              </a:buClr>
              <a:buFont typeface="Arial" pitchFamily="34" charset="0"/>
              <a:buChar char="•"/>
              <a:defRPr/>
            </a:pPr>
            <a:r>
              <a:rPr lang="en-US" sz="3200" dirty="0">
                <a:latin typeface="+mj-lt"/>
                <a:cs typeface="Arial" pitchFamily="34" charset="0"/>
              </a:rPr>
              <a:t>Your text would go here. </a:t>
            </a:r>
          </a:p>
          <a:p>
            <a:pPr marL="457200" indent="-457200" defTabSz="1990740">
              <a:buClr>
                <a:schemeClr val="bg1"/>
              </a:buClr>
              <a:buFont typeface="Arial" pitchFamily="34" charset="0"/>
              <a:buChar char="•"/>
              <a:defRPr/>
            </a:pPr>
            <a:r>
              <a:rPr lang="en-US" sz="3200" dirty="0">
                <a:latin typeface="+mj-lt"/>
                <a:cs typeface="Arial" pitchFamily="34" charset="0"/>
              </a:rPr>
              <a:t>List your information on these lines. </a:t>
            </a:r>
          </a:p>
          <a:p>
            <a:pPr marL="457200" indent="-457200" defTabSz="1990740">
              <a:buFont typeface="Arial" pitchFamily="34" charset="0"/>
              <a:buChar char="•"/>
              <a:defRPr/>
            </a:pPr>
            <a:endParaRPr lang="en-US" sz="3200" dirty="0">
              <a:latin typeface="+mj-lt"/>
              <a:cs typeface="Arial" pitchFamily="34" charset="0"/>
            </a:endParaRPr>
          </a:p>
          <a:p>
            <a:pPr>
              <a:defRPr/>
            </a:pPr>
            <a:r>
              <a:rPr lang="en-US" sz="3200" dirty="0">
                <a:latin typeface="+mj-lt"/>
              </a:rPr>
              <a:t>Your text would go here. List your information on these lines. Your text would go here. List your information on these lines. Your text would go here. List your information on these lines. Your text would go here. </a:t>
            </a:r>
            <a:endParaRPr lang="en-US" sz="3200" dirty="0">
              <a:latin typeface="+mj-lt"/>
              <a:cs typeface="Arial" pitchFamily="34" charset="0"/>
            </a:endParaRPr>
          </a:p>
        </p:txBody>
      </p:sp>
      <p:sp>
        <p:nvSpPr>
          <p:cNvPr id="87" name="TextBox 61"/>
          <p:cNvSpPr txBox="1">
            <a:spLocks noChangeArrowheads="1"/>
          </p:cNvSpPr>
          <p:nvPr/>
        </p:nvSpPr>
        <p:spPr bwMode="auto">
          <a:xfrm>
            <a:off x="33516652" y="7539373"/>
            <a:ext cx="963453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3200" smtClean="0">
                <a:latin typeface="+mj-lt"/>
              </a:rPr>
              <a:t>information on these lines. Your text would go here. List your information on these lines. </a:t>
            </a:r>
          </a:p>
          <a:p>
            <a:pPr eaLnBrk="1">
              <a:defRPr/>
            </a:pPr>
            <a:r>
              <a:rPr lang="en-US" sz="3200" smtClean="0">
                <a:latin typeface="+mj-lt"/>
              </a:rPr>
              <a:t>Your text would go here. List your information on these lines. Your text would go here. List your information on these lines. Your text would go here. List your information on these lines. </a:t>
            </a:r>
          </a:p>
        </p:txBody>
      </p:sp>
      <p:graphicFrame>
        <p:nvGraphicFramePr>
          <p:cNvPr id="88" name="Table 87"/>
          <p:cNvGraphicFramePr>
            <a:graphicFrameLocks noGrp="1"/>
          </p:cNvGraphicFramePr>
          <p:nvPr>
            <p:extLst>
              <p:ext uri="{D42A27DB-BD31-4B8C-83A1-F6EECF244321}">
                <p14:modId xmlns:p14="http://schemas.microsoft.com/office/powerpoint/2010/main" val="3155159790"/>
              </p:ext>
            </p:extLst>
          </p:nvPr>
        </p:nvGraphicFramePr>
        <p:xfrm>
          <a:off x="11849100" y="12107605"/>
          <a:ext cx="7121524" cy="3292479"/>
        </p:xfrm>
        <a:graphic>
          <a:graphicData uri="http://schemas.openxmlformats.org/drawingml/2006/table">
            <a:tbl>
              <a:tblPr firstRow="1" bandRow="1">
                <a:tableStyleId>{9D7B26C5-4107-4FEC-AEDC-1716B250A1EF}</a:tableStyleId>
              </a:tblPr>
              <a:tblGrid>
                <a:gridCol w="2024747"/>
                <a:gridCol w="1168090"/>
                <a:gridCol w="1818838"/>
                <a:gridCol w="2109849"/>
              </a:tblGrid>
              <a:tr h="365831">
                <a:tc>
                  <a:txBody>
                    <a:bodyPr/>
                    <a:lstStyle/>
                    <a:p>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Pre-test</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6 </a:t>
                      </a:r>
                      <a:r>
                        <a:rPr lang="en-US" sz="1800" dirty="0" err="1" smtClean="0"/>
                        <a:t>mo</a:t>
                      </a:r>
                      <a:r>
                        <a:rPr lang="en-US" sz="1800" dirty="0" smtClean="0"/>
                        <a:t> Post-Test</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12-mo Post-Test</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Male</a:t>
                      </a:r>
                      <a:r>
                        <a:rPr lang="en-US" sz="1800" baseline="0" dirty="0" smtClean="0"/>
                        <a:t> Patients</a:t>
                      </a:r>
                      <a:endParaRPr lang="en-US" sz="1800" dirty="0" smtClean="0">
                        <a:solidFill>
                          <a:srgbClr val="53A824"/>
                        </a:solidFill>
                        <a:latin typeface="ITC Giovanni Std Book" pitchFamily="50" charset="0"/>
                      </a:endParaRPr>
                    </a:p>
                  </a:txBody>
                  <a:tcPr marL="91458" marR="91458" marT="45694" marB="45694"/>
                </a:tc>
                <a:tc>
                  <a:txBody>
                    <a:bodyPr/>
                    <a:lstStyle/>
                    <a:p>
                      <a:r>
                        <a:rPr lang="en-US" sz="1800" dirty="0" smtClean="0"/>
                        <a:t>61%</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Female Patients</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39%</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Hypertension</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2.6%</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42.1%</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12.4%</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Snoring</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11.35%</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10.2%</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15.8%</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Medications</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45.2%</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42.1%</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40%</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Smoking</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16.5%</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14.5%</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10.14%</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Pregnancy</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.3%</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15%</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12%</a:t>
                      </a:r>
                      <a:endParaRPr lang="en-US" sz="1800" dirty="0">
                        <a:solidFill>
                          <a:srgbClr val="53A824"/>
                        </a:solidFill>
                        <a:latin typeface="ITC Giovanni Std Book" pitchFamily="50" charset="0"/>
                      </a:endParaRPr>
                    </a:p>
                  </a:txBody>
                  <a:tcPr marL="91458" marR="91458" marT="45694" marB="45694"/>
                </a:tc>
              </a:tr>
              <a:tr h="365831">
                <a:tc>
                  <a:txBody>
                    <a:bodyPr/>
                    <a:lstStyle/>
                    <a:p>
                      <a:r>
                        <a:rPr lang="en-US" sz="1800" dirty="0" smtClean="0"/>
                        <a:t>Alcoholism</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2.5%</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36.47%</a:t>
                      </a:r>
                      <a:endParaRPr lang="en-US" sz="1800" dirty="0">
                        <a:solidFill>
                          <a:srgbClr val="53A824"/>
                        </a:solidFill>
                        <a:latin typeface="ITC Giovanni Std Book" pitchFamily="50" charset="0"/>
                      </a:endParaRPr>
                    </a:p>
                  </a:txBody>
                  <a:tcPr marL="91458" marR="91458" marT="45694" marB="45694"/>
                </a:tc>
                <a:tc>
                  <a:txBody>
                    <a:bodyPr/>
                    <a:lstStyle/>
                    <a:p>
                      <a:r>
                        <a:rPr lang="en-US" sz="1800" dirty="0" smtClean="0"/>
                        <a:t>11.6%</a:t>
                      </a:r>
                      <a:endParaRPr lang="en-US" sz="1800" dirty="0">
                        <a:solidFill>
                          <a:srgbClr val="53A824"/>
                        </a:solidFill>
                        <a:latin typeface="ITC Giovanni Std Book" pitchFamily="50" charset="0"/>
                      </a:endParaRPr>
                    </a:p>
                  </a:txBody>
                  <a:tcPr marL="91458" marR="91458" marT="45694" marB="45694"/>
                </a:tc>
              </a:tr>
            </a:tbl>
          </a:graphicData>
        </a:graphic>
      </p:graphicFrame>
      <p:sp>
        <p:nvSpPr>
          <p:cNvPr id="89" name="TextBox 88"/>
          <p:cNvSpPr txBox="1"/>
          <p:nvPr/>
        </p:nvSpPr>
        <p:spPr>
          <a:xfrm>
            <a:off x="11582400" y="11477367"/>
            <a:ext cx="9634538" cy="707886"/>
          </a:xfrm>
          <a:prstGeom prst="rect">
            <a:avLst/>
          </a:prstGeom>
          <a:noFill/>
          <a:effectLst>
            <a:outerShdw blurRad="127000" dist="38100" dir="2700000" algn="tl" rotWithShape="0">
              <a:schemeClr val="bg1">
                <a:alpha val="40000"/>
              </a:schemeClr>
            </a:outerShdw>
          </a:effectLst>
        </p:spPr>
        <p:txBody>
          <a:bodyPr>
            <a:spAutoFit/>
          </a:bodyPr>
          <a:lstStyle/>
          <a:p>
            <a:pPr defTabSz="1990740">
              <a:defRPr/>
            </a:pPr>
            <a:r>
              <a:rPr lang="en-US" sz="4000" dirty="0">
                <a:effectLst>
                  <a:outerShdw blurRad="76200" dist="63500" dir="2700000" algn="tl">
                    <a:schemeClr val="bg1">
                      <a:alpha val="28000"/>
                    </a:schemeClr>
                  </a:outerShdw>
                </a:effectLst>
                <a:latin typeface="+mj-lt"/>
                <a:cs typeface="Arial" pitchFamily="34" charset="0"/>
              </a:rPr>
              <a:t>Participants</a:t>
            </a:r>
          </a:p>
        </p:txBody>
      </p:sp>
      <p:sp>
        <p:nvSpPr>
          <p:cNvPr id="90" name="TextBox 89"/>
          <p:cNvSpPr txBox="1"/>
          <p:nvPr/>
        </p:nvSpPr>
        <p:spPr>
          <a:xfrm>
            <a:off x="11582400" y="15763617"/>
            <a:ext cx="9634538" cy="707886"/>
          </a:xfrm>
          <a:prstGeom prst="rect">
            <a:avLst/>
          </a:prstGeom>
          <a:noFill/>
          <a:effectLst>
            <a:outerShdw blurRad="127000" dist="38100" dir="2700000" algn="tl" rotWithShape="0">
              <a:schemeClr val="bg1">
                <a:alpha val="40000"/>
              </a:schemeClr>
            </a:outerShdw>
          </a:effectLst>
        </p:spPr>
        <p:txBody>
          <a:bodyPr>
            <a:spAutoFit/>
          </a:bodyPr>
          <a:lstStyle/>
          <a:p>
            <a:pPr defTabSz="1990740">
              <a:defRPr/>
            </a:pPr>
            <a:r>
              <a:rPr lang="en-US" sz="4000" dirty="0">
                <a:effectLst>
                  <a:outerShdw blurRad="76200" dist="63500" dir="2700000" algn="tl">
                    <a:schemeClr val="bg1">
                      <a:alpha val="28000"/>
                    </a:schemeClr>
                  </a:outerShdw>
                </a:effectLst>
                <a:latin typeface="+mj-lt"/>
                <a:cs typeface="Arial" pitchFamily="34" charset="0"/>
              </a:rPr>
              <a:t>Methods</a:t>
            </a:r>
          </a:p>
        </p:txBody>
      </p:sp>
      <p:sp>
        <p:nvSpPr>
          <p:cNvPr id="91" name="TextBox 90"/>
          <p:cNvSpPr txBox="1"/>
          <p:nvPr/>
        </p:nvSpPr>
        <p:spPr>
          <a:xfrm>
            <a:off x="33515859" y="18046061"/>
            <a:ext cx="9636125" cy="707886"/>
          </a:xfrm>
          <a:prstGeom prst="rect">
            <a:avLst/>
          </a:prstGeom>
          <a:noFill/>
          <a:effectLst>
            <a:outerShdw blurRad="127000" dist="38100" dir="2700000" algn="tl" rotWithShape="0">
              <a:schemeClr val="bg1">
                <a:alpha val="40000"/>
              </a:schemeClr>
            </a:outerShdw>
          </a:effectLst>
        </p:spPr>
        <p:txBody>
          <a:bodyPr>
            <a:spAutoFit/>
          </a:bodyPr>
          <a:lstStyle/>
          <a:p>
            <a:pPr defTabSz="1990740">
              <a:defRPr/>
            </a:pPr>
            <a:r>
              <a:rPr lang="en-US" sz="4000" dirty="0">
                <a:effectLst>
                  <a:outerShdw blurRad="76200" dist="63500" dir="2700000" algn="tl">
                    <a:schemeClr val="bg1">
                      <a:alpha val="28000"/>
                    </a:schemeClr>
                  </a:outerShdw>
                </a:effectLst>
                <a:latin typeface="+mj-lt"/>
                <a:cs typeface="Arial" pitchFamily="34" charset="0"/>
              </a:rPr>
              <a:t>Limitations</a:t>
            </a:r>
          </a:p>
        </p:txBody>
      </p:sp>
      <p:sp>
        <p:nvSpPr>
          <p:cNvPr id="92" name="TextBox 91"/>
          <p:cNvSpPr txBox="1"/>
          <p:nvPr/>
        </p:nvSpPr>
        <p:spPr>
          <a:xfrm>
            <a:off x="33515859" y="25021724"/>
            <a:ext cx="9636125" cy="707886"/>
          </a:xfrm>
          <a:prstGeom prst="rect">
            <a:avLst/>
          </a:prstGeom>
          <a:noFill/>
          <a:effectLst>
            <a:outerShdw blurRad="127000" dist="38100" dir="2700000" algn="tl" rotWithShape="0">
              <a:schemeClr val="bg1">
                <a:alpha val="40000"/>
              </a:schemeClr>
            </a:outerShdw>
          </a:effectLst>
        </p:spPr>
        <p:txBody>
          <a:bodyPr>
            <a:spAutoFit/>
          </a:bodyPr>
          <a:lstStyle/>
          <a:p>
            <a:pPr defTabSz="1990740">
              <a:defRPr/>
            </a:pPr>
            <a:r>
              <a:rPr lang="en-US" sz="4000" dirty="0">
                <a:effectLst>
                  <a:outerShdw blurRad="76200" dist="63500" dir="2700000" algn="tl">
                    <a:schemeClr val="bg1">
                      <a:alpha val="28000"/>
                    </a:schemeClr>
                  </a:outerShdw>
                </a:effectLst>
                <a:latin typeface="+mj-lt"/>
                <a:cs typeface="Arial" pitchFamily="34" charset="0"/>
              </a:rPr>
              <a:t>References</a:t>
            </a:r>
          </a:p>
        </p:txBody>
      </p:sp>
      <p:grpSp>
        <p:nvGrpSpPr>
          <p:cNvPr id="5" name="Group 4"/>
          <p:cNvGrpSpPr/>
          <p:nvPr/>
        </p:nvGrpSpPr>
        <p:grpSpPr>
          <a:xfrm>
            <a:off x="538163" y="6549736"/>
            <a:ext cx="10040215" cy="884775"/>
            <a:chOff x="538163" y="6549736"/>
            <a:chExt cx="10040215" cy="884775"/>
          </a:xfrm>
        </p:grpSpPr>
        <p:sp>
          <p:nvSpPr>
            <p:cNvPr id="3" name="Rectangle 2"/>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Abstract</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94" name="Group 93"/>
          <p:cNvGrpSpPr/>
          <p:nvPr/>
        </p:nvGrpSpPr>
        <p:grpSpPr>
          <a:xfrm>
            <a:off x="538163" y="14111420"/>
            <a:ext cx="10040215" cy="884775"/>
            <a:chOff x="538163" y="6549736"/>
            <a:chExt cx="10040215" cy="884775"/>
          </a:xfrm>
        </p:grpSpPr>
        <p:sp>
          <p:nvSpPr>
            <p:cNvPr id="95" name="Rectangle 94"/>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Introduction</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97" name="Group 96"/>
          <p:cNvGrpSpPr/>
          <p:nvPr/>
        </p:nvGrpSpPr>
        <p:grpSpPr>
          <a:xfrm>
            <a:off x="11448185" y="6549736"/>
            <a:ext cx="10040215" cy="884775"/>
            <a:chOff x="538163" y="6549736"/>
            <a:chExt cx="10040215" cy="884775"/>
          </a:xfrm>
        </p:grpSpPr>
        <p:sp>
          <p:nvSpPr>
            <p:cNvPr id="98" name="Rectangle 97"/>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Intro cont.</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100" name="Group 99"/>
          <p:cNvGrpSpPr/>
          <p:nvPr/>
        </p:nvGrpSpPr>
        <p:grpSpPr>
          <a:xfrm>
            <a:off x="22406865" y="6549736"/>
            <a:ext cx="10040215" cy="884775"/>
            <a:chOff x="538163" y="6549736"/>
            <a:chExt cx="10040215" cy="884775"/>
          </a:xfrm>
        </p:grpSpPr>
        <p:sp>
          <p:nvSpPr>
            <p:cNvPr id="101" name="Rectangle 100"/>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Results</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103" name="Group 102"/>
          <p:cNvGrpSpPr/>
          <p:nvPr/>
        </p:nvGrpSpPr>
        <p:grpSpPr>
          <a:xfrm>
            <a:off x="33316887" y="6549736"/>
            <a:ext cx="10040215" cy="884775"/>
            <a:chOff x="538163" y="6549736"/>
            <a:chExt cx="10040215" cy="884775"/>
          </a:xfrm>
        </p:grpSpPr>
        <p:sp>
          <p:nvSpPr>
            <p:cNvPr id="104" name="Rectangle 103"/>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Results cont.</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106" name="Group 105"/>
          <p:cNvGrpSpPr/>
          <p:nvPr/>
        </p:nvGrpSpPr>
        <p:grpSpPr>
          <a:xfrm>
            <a:off x="11448185" y="10508062"/>
            <a:ext cx="10040215" cy="884775"/>
            <a:chOff x="538163" y="6549736"/>
            <a:chExt cx="10040215" cy="884775"/>
          </a:xfrm>
        </p:grpSpPr>
        <p:sp>
          <p:nvSpPr>
            <p:cNvPr id="107" name="Rectangle 106"/>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Materials &amp; Methods</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grpSp>
        <p:nvGrpSpPr>
          <p:cNvPr id="109" name="Group 108"/>
          <p:cNvGrpSpPr/>
          <p:nvPr/>
        </p:nvGrpSpPr>
        <p:grpSpPr>
          <a:xfrm>
            <a:off x="33316887" y="11534601"/>
            <a:ext cx="10040215" cy="884775"/>
            <a:chOff x="538163" y="6549736"/>
            <a:chExt cx="10040215" cy="884775"/>
          </a:xfrm>
        </p:grpSpPr>
        <p:sp>
          <p:nvSpPr>
            <p:cNvPr id="110" name="Rectangle 109"/>
            <p:cNvSpPr/>
            <p:nvPr/>
          </p:nvSpPr>
          <p:spPr>
            <a:xfrm>
              <a:off x="538163" y="6549736"/>
              <a:ext cx="10040215" cy="884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804862" y="6553200"/>
              <a:ext cx="9634538" cy="830997"/>
            </a:xfrm>
            <a:prstGeom prst="rect">
              <a:avLst/>
            </a:prstGeom>
            <a:noFill/>
            <a:effectLst>
              <a:outerShdw blurRad="127000" dist="38100" dir="2700000" algn="tl" rotWithShape="0">
                <a:schemeClr val="bg1">
                  <a:alpha val="40000"/>
                </a:schemeClr>
              </a:outerShdw>
            </a:effectLst>
          </p:spPr>
          <p:txBody>
            <a:bodyPr>
              <a:spAutoFit/>
            </a:bodyPr>
            <a:lstStyle/>
            <a:p>
              <a:pPr marL="685800" indent="-685800" defTabSz="1990740">
                <a:buFont typeface="Arial" pitchFamily="34" charset="0"/>
                <a:buChar char="•"/>
                <a:defRPr/>
              </a:pPr>
              <a:r>
                <a:rPr lang="en-US" sz="4800" b="1" smtClean="0">
                  <a:solidFill>
                    <a:schemeClr val="bg1"/>
                  </a:solidFill>
                  <a:effectLst>
                    <a:outerShdw blurRad="76200" dist="63500" dir="2700000" algn="tl">
                      <a:schemeClr val="bg1">
                        <a:alpha val="28000"/>
                      </a:schemeClr>
                    </a:outerShdw>
                  </a:effectLst>
                  <a:latin typeface="+mj-lt"/>
                  <a:cs typeface="Arial" pitchFamily="34" charset="0"/>
                </a:rPr>
                <a:t>Conclusion</a:t>
              </a:r>
              <a:endParaRPr lang="en-US" sz="4800" b="1" dirty="0">
                <a:solidFill>
                  <a:schemeClr val="bg1"/>
                </a:solidFill>
                <a:effectLst>
                  <a:outerShdw blurRad="76200" dist="63500" dir="2700000" algn="tl">
                    <a:schemeClr val="bg1">
                      <a:alpha val="28000"/>
                    </a:schemeClr>
                  </a:outerShdw>
                </a:effectLst>
                <a:latin typeface="+mj-lt"/>
                <a:cs typeface="Arial" pitchFamily="34" charset="0"/>
              </a:endParaRPr>
            </a:p>
          </p:txBody>
        </p:sp>
      </p:grpSp>
      <p:sp>
        <p:nvSpPr>
          <p:cNvPr id="50" name="Text Box 48"/>
          <p:cNvSpPr txBox="1">
            <a:spLocks noChangeArrowheads="1"/>
          </p:cNvSpPr>
          <p:nvPr/>
        </p:nvSpPr>
        <p:spPr bwMode="auto">
          <a:xfrm>
            <a:off x="9715500" y="9134475"/>
            <a:ext cx="24460200" cy="14649450"/>
          </a:xfrm>
          <a:prstGeom prst="rect">
            <a:avLst/>
          </a:prstGeom>
          <a:solidFill>
            <a:schemeClr val="bg1"/>
          </a:solidFill>
          <a:ln w="381000">
            <a:solidFill>
              <a:srgbClr val="FF0000"/>
            </a:solidFill>
            <a:miter lim="800000"/>
            <a:headEnd/>
            <a:tailEnd/>
          </a:ln>
        </p:spPr>
        <p:txBody>
          <a:bodyPr lIns="365760" tIns="365760" rIns="365760" bIns="365760">
            <a:spAutoFit/>
          </a:bodyPr>
          <a:lstStyle>
            <a:defPPr>
              <a:defRPr lang="en-US"/>
            </a:defPPr>
            <a:lvl1pPr algn="l" defTabSz="4387850" rtl="0" fontAlgn="base">
              <a:spcBef>
                <a:spcPct val="0"/>
              </a:spcBef>
              <a:spcAft>
                <a:spcPct val="0"/>
              </a:spcAft>
              <a:defRPr sz="8600" kern="1200">
                <a:solidFill>
                  <a:schemeClr val="tx1"/>
                </a:solidFill>
                <a:latin typeface="Calibri" pitchFamily="34" charset="0"/>
                <a:ea typeface="+mn-ea"/>
                <a:cs typeface="Arial" charset="0"/>
              </a:defRPr>
            </a:lvl1pPr>
            <a:lvl2pPr marL="2193925" indent="-1736725" algn="l" defTabSz="4387850" rtl="0" fontAlgn="base">
              <a:spcBef>
                <a:spcPct val="0"/>
              </a:spcBef>
              <a:spcAft>
                <a:spcPct val="0"/>
              </a:spcAft>
              <a:defRPr sz="8600" kern="1200">
                <a:solidFill>
                  <a:schemeClr val="tx1"/>
                </a:solidFill>
                <a:latin typeface="Calibri" pitchFamily="34" charset="0"/>
                <a:ea typeface="+mn-ea"/>
                <a:cs typeface="Arial" charset="0"/>
              </a:defRPr>
            </a:lvl2pPr>
            <a:lvl3pPr marL="4387850" indent="-3473450" algn="l" defTabSz="4387850" rtl="0" fontAlgn="base">
              <a:spcBef>
                <a:spcPct val="0"/>
              </a:spcBef>
              <a:spcAft>
                <a:spcPct val="0"/>
              </a:spcAft>
              <a:defRPr sz="8600" kern="1200">
                <a:solidFill>
                  <a:schemeClr val="tx1"/>
                </a:solidFill>
                <a:latin typeface="Calibri" pitchFamily="34" charset="0"/>
                <a:ea typeface="+mn-ea"/>
                <a:cs typeface="Arial" charset="0"/>
              </a:defRPr>
            </a:lvl3pPr>
            <a:lvl4pPr marL="6583363" indent="-5211763" algn="l" defTabSz="4387850" rtl="0" fontAlgn="base">
              <a:spcBef>
                <a:spcPct val="0"/>
              </a:spcBef>
              <a:spcAft>
                <a:spcPct val="0"/>
              </a:spcAft>
              <a:defRPr sz="8600" kern="1200">
                <a:solidFill>
                  <a:schemeClr val="tx1"/>
                </a:solidFill>
                <a:latin typeface="Calibri" pitchFamily="34" charset="0"/>
                <a:ea typeface="+mn-ea"/>
                <a:cs typeface="Arial" charset="0"/>
              </a:defRPr>
            </a:lvl4pPr>
            <a:lvl5pPr marL="8777288" indent="-6948488" algn="l" defTabSz="4387850" rtl="0" fontAlgn="base">
              <a:spcBef>
                <a:spcPct val="0"/>
              </a:spcBef>
              <a:spcAft>
                <a:spcPct val="0"/>
              </a:spcAft>
              <a:defRPr sz="8600" kern="1200">
                <a:solidFill>
                  <a:schemeClr val="tx1"/>
                </a:solidFill>
                <a:latin typeface="Calibri" pitchFamily="34" charset="0"/>
                <a:ea typeface="+mn-ea"/>
                <a:cs typeface="Arial" charset="0"/>
              </a:defRPr>
            </a:lvl5pPr>
            <a:lvl6pPr marL="2286000" algn="l" defTabSz="914400" rtl="0" eaLnBrk="1" latinLnBrk="0" hangingPunct="1">
              <a:defRPr sz="8600" kern="1200">
                <a:solidFill>
                  <a:schemeClr val="tx1"/>
                </a:solidFill>
                <a:latin typeface="Calibri" pitchFamily="34" charset="0"/>
                <a:ea typeface="+mn-ea"/>
                <a:cs typeface="Arial" charset="0"/>
              </a:defRPr>
            </a:lvl6pPr>
            <a:lvl7pPr marL="2743200" algn="l" defTabSz="914400" rtl="0" eaLnBrk="1" latinLnBrk="0" hangingPunct="1">
              <a:defRPr sz="8600" kern="1200">
                <a:solidFill>
                  <a:schemeClr val="tx1"/>
                </a:solidFill>
                <a:latin typeface="Calibri" pitchFamily="34" charset="0"/>
                <a:ea typeface="+mn-ea"/>
                <a:cs typeface="Arial" charset="0"/>
              </a:defRPr>
            </a:lvl7pPr>
            <a:lvl8pPr marL="3200400" algn="l" defTabSz="914400" rtl="0" eaLnBrk="1" latinLnBrk="0" hangingPunct="1">
              <a:defRPr sz="8600" kern="1200">
                <a:solidFill>
                  <a:schemeClr val="tx1"/>
                </a:solidFill>
                <a:latin typeface="Calibri" pitchFamily="34" charset="0"/>
                <a:ea typeface="+mn-ea"/>
                <a:cs typeface="Arial" charset="0"/>
              </a:defRPr>
            </a:lvl8pPr>
            <a:lvl9pPr marL="3657600" algn="l" defTabSz="914400" rtl="0" eaLnBrk="1" latinLnBrk="0" hangingPunct="1">
              <a:defRPr sz="8600" kern="1200">
                <a:solidFill>
                  <a:schemeClr val="tx1"/>
                </a:solidFill>
                <a:latin typeface="Calibri" pitchFamily="34" charset="0"/>
                <a:ea typeface="+mn-ea"/>
                <a:cs typeface="Arial" charset="0"/>
              </a:defRPr>
            </a:lvl9pPr>
          </a:lstStyle>
          <a:p>
            <a:pPr eaLnBrk="1" hangingPunct="1"/>
            <a:r>
              <a:rPr lang="en-US" altLang="ja-JP" sz="4600" dirty="0"/>
              <a:t>This scientific poster complements of MakeSigns.com</a:t>
            </a:r>
          </a:p>
          <a:p>
            <a:pPr eaLnBrk="1" hangingPunct="1"/>
            <a:r>
              <a:rPr lang="en-US" altLang="ja-JP" sz="4600" dirty="0"/>
              <a:t> </a:t>
            </a:r>
          </a:p>
          <a:p>
            <a:pPr eaLnBrk="1" hangingPunct="1"/>
            <a:r>
              <a:rPr lang="en-US" altLang="ja-JP" sz="4600" dirty="0"/>
              <a:t>If you opened this file directly from a web browser, you’ll want to save it to your computer before adding your poster information.</a:t>
            </a:r>
            <a:br>
              <a:rPr lang="en-US" altLang="ja-JP" sz="4600" dirty="0"/>
            </a:br>
            <a:endParaRPr lang="en-US" altLang="ja-JP" sz="4600" dirty="0"/>
          </a:p>
          <a:p>
            <a:pPr eaLnBrk="1" hangingPunct="1"/>
            <a:r>
              <a:rPr lang="en-US" altLang="ja-JP" sz="4600" dirty="0"/>
              <a:t>This template has a page size of </a:t>
            </a:r>
            <a:r>
              <a:rPr lang="en-US" altLang="ja-JP" sz="4600" b="1" dirty="0"/>
              <a:t>36”x 48”</a:t>
            </a:r>
            <a:r>
              <a:rPr lang="en-US" altLang="ja-JP" sz="4600" dirty="0"/>
              <a:t>. When uploaded at MakeSigns.com, this template can be used to order posters in the following sizes: </a:t>
            </a:r>
            <a:r>
              <a:rPr lang="en-US" altLang="ja-JP" sz="4600" b="1" dirty="0"/>
              <a:t>36”x 48”, 42”x 56”, 48”x 64”, 31.5” x 42” and 27”x 36”.</a:t>
            </a:r>
          </a:p>
          <a:p>
            <a:pPr eaLnBrk="1" hangingPunct="1"/>
            <a:endParaRPr lang="en-US" altLang="ja-JP" sz="4600" dirty="0"/>
          </a:p>
          <a:p>
            <a:pPr eaLnBrk="1" hangingPunct="1"/>
            <a:r>
              <a:rPr lang="en-US" altLang="ja-JP" sz="4600" dirty="0"/>
              <a:t>We recommend that you avoid changing the page size of the template. Please keep in mind, if you do change the page size it will alter the available print sizes listed above.</a:t>
            </a:r>
          </a:p>
          <a:p>
            <a:pPr eaLnBrk="1" hangingPunct="1"/>
            <a:r>
              <a:rPr lang="en-US" altLang="ja-JP" sz="4600" dirty="0"/>
              <a:t>Any changes to the template size should be done before entering your information.</a:t>
            </a:r>
          </a:p>
          <a:p>
            <a:pPr eaLnBrk="1" hangingPunct="1"/>
            <a:r>
              <a:rPr lang="en-US" altLang="ja-JP" sz="4600" dirty="0"/>
              <a:t>If you have any questions about </a:t>
            </a:r>
            <a:r>
              <a:rPr lang="en-US" altLang="ja-JP" sz="4600" dirty="0">
                <a:hlinkClick r:id="rId6"/>
              </a:rPr>
              <a:t>creating a scientific poster</a:t>
            </a:r>
            <a:r>
              <a:rPr lang="en-US" altLang="ja-JP" sz="4600" dirty="0"/>
              <a:t>, visit MakeSigns.com or email us at </a:t>
            </a:r>
            <a:r>
              <a:rPr lang="en-US" altLang="ja-JP" sz="4600" dirty="0">
                <a:hlinkClick r:id="rId7"/>
              </a:rPr>
              <a:t>support@graphicsland.com</a:t>
            </a:r>
            <a:r>
              <a:rPr lang="en-US" altLang="ja-JP" sz="4600" dirty="0"/>
              <a:t> </a:t>
            </a:r>
          </a:p>
          <a:p>
            <a:pPr eaLnBrk="1" hangingPunct="1"/>
            <a:endParaRPr lang="en-US" altLang="ja-JP" sz="4600" dirty="0"/>
          </a:p>
          <a:p>
            <a:pPr eaLnBrk="1" hangingPunct="1"/>
            <a:r>
              <a:rPr lang="en-US" altLang="ja-JP" sz="4600" dirty="0"/>
              <a:t>We offer these research poster templates free of charge to help you create and design a poster presentation with ease.</a:t>
            </a:r>
          </a:p>
          <a:p>
            <a:pPr eaLnBrk="1" hangingPunct="1"/>
            <a:endParaRPr lang="en-US" altLang="ja-JP" sz="4600" dirty="0"/>
          </a:p>
          <a:p>
            <a:pPr eaLnBrk="1" hangingPunct="1"/>
            <a:r>
              <a:rPr lang="en-US" altLang="ja-JP" sz="4600" b="1" dirty="0">
                <a:solidFill>
                  <a:srgbClr val="FF0000"/>
                </a:solidFill>
              </a:rPr>
              <a:t>TO DELETE THIS BOX, CLICK ON THE RED BORDER AND PRESS THE DELETE KEY ON YOUR KEYBOARD.</a:t>
            </a:r>
          </a:p>
          <a:p>
            <a:pPr algn="r" eaLnBrk="1" hangingPunct="1"/>
            <a:r>
              <a:rPr lang="en-US" altLang="ja-JP" sz="3000" dirty="0"/>
              <a:t>©</a:t>
            </a:r>
            <a:r>
              <a:rPr lang="en-US" altLang="ja-JP" sz="3000" dirty="0" smtClean="0"/>
              <a:t>2014 </a:t>
            </a:r>
            <a:r>
              <a:rPr lang="en-US" altLang="ja-JP" sz="3000" dirty="0" err="1"/>
              <a:t>Graphicsland</a:t>
            </a:r>
            <a:endParaRPr lang="en-US" altLang="en-US" sz="3000" dirty="0"/>
          </a:p>
        </p:txBody>
      </p:sp>
    </p:spTree>
    <p:extLst>
      <p:ext uri="{BB962C8B-B14F-4D97-AF65-F5344CB8AC3E}">
        <p14:creationId xmlns:p14="http://schemas.microsoft.com/office/powerpoint/2010/main" val="353980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1509</Words>
  <Application>Microsoft Office PowerPoint</Application>
  <PresentationFormat>Custom</PresentationFormat>
  <Paragraphs>97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jessie</dc:creator>
  <cp:lastModifiedBy>jessie</cp:lastModifiedBy>
  <cp:revision>8</cp:revision>
  <dcterms:created xsi:type="dcterms:W3CDTF">2014-07-01T16:30:38Z</dcterms:created>
  <dcterms:modified xsi:type="dcterms:W3CDTF">2014-07-03T13:33:25Z</dcterms:modified>
</cp:coreProperties>
</file>